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6"/>
  </p:sldMasterIdLst>
  <p:notesMasterIdLst>
    <p:notesMasterId r:id="rId31"/>
  </p:notesMasterIdLst>
  <p:handoutMasterIdLst>
    <p:handoutMasterId r:id="rId32"/>
  </p:handoutMasterIdLst>
  <p:sldIdLst>
    <p:sldId id="256" r:id="rId7"/>
    <p:sldId id="280" r:id="rId8"/>
    <p:sldId id="284" r:id="rId9"/>
    <p:sldId id="285" r:id="rId10"/>
    <p:sldId id="283" r:id="rId11"/>
    <p:sldId id="274" r:id="rId12"/>
    <p:sldId id="257" r:id="rId13"/>
    <p:sldId id="259" r:id="rId14"/>
    <p:sldId id="258" r:id="rId15"/>
    <p:sldId id="260" r:id="rId16"/>
    <p:sldId id="286" r:id="rId17"/>
    <p:sldId id="279" r:id="rId18"/>
    <p:sldId id="261" r:id="rId19"/>
    <p:sldId id="273" r:id="rId20"/>
    <p:sldId id="262" r:id="rId21"/>
    <p:sldId id="275" r:id="rId22"/>
    <p:sldId id="276" r:id="rId23"/>
    <p:sldId id="287" r:id="rId24"/>
    <p:sldId id="269" r:id="rId25"/>
    <p:sldId id="264" r:id="rId26"/>
    <p:sldId id="277" r:id="rId27"/>
    <p:sldId id="278" r:id="rId28"/>
    <p:sldId id="268" r:id="rId29"/>
    <p:sldId id="271" r:id="rId3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9166D615-0E1C-49A0-91E7-5C9149D09D33}">
          <p14:sldIdLst>
            <p14:sldId id="256"/>
            <p14:sldId id="280"/>
            <p14:sldId id="284"/>
            <p14:sldId id="285"/>
            <p14:sldId id="283"/>
            <p14:sldId id="274"/>
            <p14:sldId id="257"/>
            <p14:sldId id="259"/>
            <p14:sldId id="258"/>
            <p14:sldId id="260"/>
            <p14:sldId id="286"/>
            <p14:sldId id="279"/>
            <p14:sldId id="261"/>
            <p14:sldId id="273"/>
            <p14:sldId id="262"/>
            <p14:sldId id="275"/>
            <p14:sldId id="276"/>
            <p14:sldId id="287"/>
            <p14:sldId id="269"/>
            <p14:sldId id="264"/>
            <p14:sldId id="277"/>
            <p14:sldId id="278"/>
            <p14:sldId id="268"/>
          </p14:sldIdLst>
        </p14:section>
        <p14:section name="Abschnitt ohne Titel" id="{98C657F9-00CA-480E-8907-FF2E99150A26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idenberger Sarah Johanna" initials="SSJ" lastIdx="7" clrIdx="0">
    <p:extLst>
      <p:ext uri="{19B8F6BF-5375-455C-9EA6-DF929625EA0E}">
        <p15:presenceInfo xmlns:p15="http://schemas.microsoft.com/office/powerpoint/2012/main" userId="S-1-5-21-92820539-1866794092-1275988791-34259" providerId="AD"/>
      </p:ext>
    </p:extLst>
  </p:cmAuthor>
  <p:cmAuthor id="2" name="Hirschmugl Werner" initials="HW" lastIdx="1" clrIdx="1">
    <p:extLst>
      <p:ext uri="{19B8F6BF-5375-455C-9EA6-DF929625EA0E}">
        <p15:presenceInfo xmlns:p15="http://schemas.microsoft.com/office/powerpoint/2012/main" userId="S-1-5-21-92820539-1866794092-1275988791-30260" providerId="AD"/>
      </p:ext>
    </p:extLst>
  </p:cmAuthor>
  <p:cmAuthor id="3" name="Clara Ginther" initials="CG" lastIdx="1" clrIdx="2">
    <p:extLst>
      <p:ext uri="{19B8F6BF-5375-455C-9EA6-DF929625EA0E}">
        <p15:presenceInfo xmlns:p15="http://schemas.microsoft.com/office/powerpoint/2012/main" userId="Clara Gint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CECFD1"/>
    <a:srgbClr val="960032"/>
    <a:srgbClr val="9B9C9E"/>
    <a:srgbClr val="828C96"/>
    <a:srgbClr val="DADADA"/>
    <a:srgbClr val="919BA0"/>
    <a:srgbClr val="9196A0"/>
    <a:srgbClr val="BDC0C6"/>
    <a:srgbClr val="A0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270" y="108"/>
      </p:cViewPr>
      <p:guideLst>
        <p:guide orient="horz" pos="2160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0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b="1"/>
            </a:lvl1pPr>
          </a:lstStyle>
          <a:p>
            <a:pPr>
              <a:defRPr/>
            </a:pPr>
            <a:r>
              <a:rPr lang="de-DE"/>
              <a:t>Veterinärmedizinische Universität Wien (</a:t>
            </a:r>
            <a:r>
              <a:rPr lang="de-DE" err="1"/>
              <a:t>Vetmeduni</a:t>
            </a:r>
            <a:r>
              <a:rPr lang="de-DE"/>
              <a:t> Vienna)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398837" y="9429750"/>
            <a:ext cx="122413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pPr>
              <a:defRPr/>
            </a:pPr>
            <a:fld id="{D13962B1-C11F-4901-B111-0C2D6DEE7C3F}" type="datetime1">
              <a:rPr lang="de-DE"/>
              <a:pPr>
                <a:defRPr/>
              </a:pPr>
              <a:t>12.10.2021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-1" y="9428163"/>
            <a:ext cx="325482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86425" y="9429750"/>
            <a:ext cx="928688" cy="496888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400" b="1"/>
            </a:lvl1pPr>
          </a:lstStyle>
          <a:p>
            <a:pPr>
              <a:defRPr/>
            </a:pPr>
            <a:fld id="{00C3AA32-001E-42AB-9768-113E1226E2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198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49225"/>
            <a:ext cx="1495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0096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13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b="1"/>
            </a:lvl1pPr>
          </a:lstStyle>
          <a:p>
            <a:pPr>
              <a:defRPr/>
            </a:pPr>
            <a:r>
              <a:rPr lang="de-DE"/>
              <a:t>Veterinärmedizinische Universität Wien (</a:t>
            </a:r>
            <a:r>
              <a:rPr lang="de-DE" err="1"/>
              <a:t>Vetmeduni</a:t>
            </a:r>
            <a:r>
              <a:rPr lang="de-DE"/>
              <a:t> Vienna)</a:t>
            </a:r>
          </a:p>
        </p:txBody>
      </p:sp>
      <p:sp>
        <p:nvSpPr>
          <p:cNvPr id="18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398837" y="9429750"/>
            <a:ext cx="122413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pPr>
              <a:defRPr/>
            </a:pPr>
            <a:fld id="{D13962B1-C11F-4901-B111-0C2D6DEE7C3F}" type="datetime1">
              <a:rPr lang="de-DE"/>
              <a:pPr>
                <a:defRPr/>
              </a:pPr>
              <a:t>12.10.2021</a:t>
            </a:fld>
            <a:endParaRPr lang="de-DE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-1" y="9428163"/>
            <a:ext cx="325482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686425" y="9429750"/>
            <a:ext cx="928688" cy="496888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400" b="1"/>
            </a:lvl1pPr>
          </a:lstStyle>
          <a:p>
            <a:pPr>
              <a:defRPr/>
            </a:pPr>
            <a:fld id="{00C3AA32-001E-42AB-9768-113E1226E2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1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49225"/>
            <a:ext cx="1495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4449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285750" indent="-285750" algn="l" rtl="0" eaLnBrk="0" fontAlgn="base" hangingPunct="0">
      <a:spcBef>
        <a:spcPct val="30000"/>
      </a:spcBef>
      <a:spcAft>
        <a:spcPct val="0"/>
      </a:spcAft>
      <a:buClr>
        <a:srgbClr val="A0003C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SzPct val="80000"/>
      <a:buFont typeface="Wingdings" pitchFamily="2" charset="2"/>
      <a:buChar char="o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Clr>
        <a:srgbClr val="A0003C"/>
      </a:buClr>
      <a:buSzPct val="80000"/>
      <a:buFont typeface="Wingdings" pitchFamily="2" charset="2"/>
      <a:buChar char="o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SzPct val="80000"/>
      <a:buFont typeface="Wingdings" pitchFamily="2" charset="2"/>
      <a:buChar char="o"/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6148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b="0" smtClean="0"/>
              <a:t>Veterinärmedizinische Universität Wien (Vetmeduni Vienna)</a:t>
            </a:r>
          </a:p>
        </p:txBody>
      </p:sp>
      <p:sp>
        <p:nvSpPr>
          <p:cNvPr id="6149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2921000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C9D487-5838-4D55-AA7C-FDF7FD36FFC2}" type="datetime1">
              <a:rPr lang="de-DE" smtClean="0"/>
              <a:pPr eaLnBrk="1" hangingPunct="1"/>
              <a:t>12.10.2021</a:t>
            </a:fld>
            <a:endParaRPr lang="de-DE" smtClean="0"/>
          </a:p>
        </p:txBody>
      </p:sp>
      <p:sp>
        <p:nvSpPr>
          <p:cNvPr id="6150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smtClean="0"/>
          </a:p>
        </p:txBody>
      </p:sp>
      <p:sp>
        <p:nvSpPr>
          <p:cNvPr id="6151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76C611-5545-47D6-9791-F4794247CD60}" type="slidenum">
              <a:rPr lang="de-DE" smtClean="0"/>
              <a:pPr eaLnBrk="1" hangingPunct="1"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mtClean="0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12.10.2021</a:t>
            </a:fld>
            <a:endParaRPr lang="de-DE" smtClean="0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smtClean="0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1606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mtClean="0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12.10.2021</a:t>
            </a:fld>
            <a:endParaRPr lang="de-DE" smtClean="0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smtClean="0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mtClean="0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12.10.2021</a:t>
            </a:fld>
            <a:endParaRPr lang="de-DE" smtClean="0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smtClean="0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0395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7172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mtClean="0"/>
              <a:t>Veterinärmedizinische Universität Wien (Vetmeduni Vienna)</a:t>
            </a: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3398838" y="9429750"/>
            <a:ext cx="8445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31174E-F504-423E-9BA4-982270CA8CD0}" type="datetime1">
              <a:rPr lang="de-DE" smtClean="0"/>
              <a:pPr eaLnBrk="1" hangingPunct="1"/>
              <a:t>12.10.2021</a:t>
            </a:fld>
            <a:endParaRPr lang="de-DE" smtClean="0"/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smtClean="0"/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86425" y="9429750"/>
            <a:ext cx="9286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EA2452-4F65-4A4C-8A02-DD976C698D88}" type="slidenum">
              <a:rPr lang="de-DE" smtClean="0"/>
              <a:pPr eaLnBrk="1" hangingPunct="1"/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9784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6148" name="Kopfzeilenplatzhalt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b="0" smtClean="0"/>
              <a:t>Veterinärmedizinische Universität Wien (Vetmeduni Vienna)</a:t>
            </a:r>
          </a:p>
        </p:txBody>
      </p:sp>
      <p:sp>
        <p:nvSpPr>
          <p:cNvPr id="6149" name="Datumsplatzhalter 4"/>
          <p:cNvSpPr>
            <a:spLocks noGrp="1"/>
          </p:cNvSpPr>
          <p:nvPr>
            <p:ph type="dt" sz="quarter" idx="1"/>
          </p:nvPr>
        </p:nvSpPr>
        <p:spPr bwMode="auto">
          <a:xfrm>
            <a:off x="2921000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C9D487-5838-4D55-AA7C-FDF7FD36FFC2}" type="datetime1">
              <a:rPr lang="de-DE" smtClean="0"/>
              <a:pPr eaLnBrk="1" hangingPunct="1"/>
              <a:t>12.10.2021</a:t>
            </a:fld>
            <a:endParaRPr lang="de-DE" smtClean="0"/>
          </a:p>
        </p:txBody>
      </p:sp>
      <p:sp>
        <p:nvSpPr>
          <p:cNvPr id="6150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smtClean="0"/>
          </a:p>
        </p:txBody>
      </p:sp>
      <p:sp>
        <p:nvSpPr>
          <p:cNvPr id="6151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76C611-5545-47D6-9791-F4794247CD60}" type="slidenum">
              <a:rPr lang="de-DE" smtClean="0"/>
              <a:pPr eaLnBrk="1" hangingPunct="1"/>
              <a:t>24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8630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platzhalter 1"/>
          <p:cNvSpPr>
            <a:spLocks noGrp="1"/>
          </p:cNvSpPr>
          <p:nvPr>
            <p:ph type="ctrTitle"/>
          </p:nvPr>
        </p:nvSpPr>
        <p:spPr>
          <a:xfrm>
            <a:off x="900113" y="2852738"/>
            <a:ext cx="7488237" cy="1470025"/>
          </a:xfrm>
        </p:spPr>
        <p:txBody>
          <a:bodyPr/>
          <a:lstStyle>
            <a:lvl1pPr>
              <a:defRPr sz="4400">
                <a:solidFill>
                  <a:srgbClr val="960032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20484" name="Textplatzhalter 2"/>
          <p:cNvSpPr>
            <a:spLocks noGrp="1"/>
          </p:cNvSpPr>
          <p:nvPr>
            <p:ph type="subTitle" idx="1"/>
          </p:nvPr>
        </p:nvSpPr>
        <p:spPr>
          <a:xfrm>
            <a:off x="900113" y="4652963"/>
            <a:ext cx="7488237" cy="985837"/>
          </a:xfrm>
        </p:spPr>
        <p:txBody>
          <a:bodyPr anchor="ctr"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1026" name="Picture 2" descr="Q:\Corporate_Design\Office-Vorlagen\Powerpoint-Vorlagen\bildleiste_vetmeduni_allg_titelse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900000" y="6457343"/>
            <a:ext cx="7848872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AT" sz="1400" b="0" dirty="0" smtClean="0">
                <a:solidFill>
                  <a:srgbClr val="919BA0"/>
                </a:solidFill>
              </a:rPr>
              <a:t>Veterinärmedizinische Universität Wien (Vetmeduni</a:t>
            </a:r>
            <a:r>
              <a:rPr lang="de-AT" sz="1400" b="0" baseline="0" dirty="0" smtClean="0">
                <a:solidFill>
                  <a:srgbClr val="919BA0"/>
                </a:solidFill>
              </a:rPr>
              <a:t> Vienna)</a:t>
            </a:r>
            <a:endParaRPr lang="de-AT" sz="1400" b="0" dirty="0">
              <a:solidFill>
                <a:srgbClr val="919BA0"/>
              </a:solidFill>
            </a:endParaRPr>
          </a:p>
        </p:txBody>
      </p:sp>
      <p:pic>
        <p:nvPicPr>
          <p:cNvPr id="7" name="Grafik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99"/>
          <a:stretch/>
        </p:blipFill>
        <p:spPr bwMode="auto">
          <a:xfrm>
            <a:off x="6728160" y="6165304"/>
            <a:ext cx="1660264" cy="50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4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  <a:defRPr/>
            </a:lvl1pPr>
            <a:lvl2pPr>
              <a:buClr>
                <a:schemeClr val="bg2"/>
              </a:buClr>
              <a:defRPr/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/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"/>
              <a:defRPr/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34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05563" y="1602000"/>
            <a:ext cx="1982787" cy="4060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2000"/>
            <a:ext cx="5795963" cy="4060800"/>
          </a:xfrm>
        </p:spPr>
        <p:txBody>
          <a:bodyPr vert="eaVer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"/>
              <a:defRPr/>
            </a:lvl1pPr>
            <a:lvl2pPr>
              <a:buClr>
                <a:schemeClr val="bg2"/>
              </a:buClr>
              <a:defRPr/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o"/>
              <a:defRPr/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"/>
              <a:defRPr sz="1600"/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o"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16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003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60032"/>
              </a:buClr>
              <a:buSzPct val="100000"/>
              <a:buFont typeface="Wingdings" pitchFamily="2" charset="2"/>
              <a:buChar char=""/>
              <a:defRPr sz="2800">
                <a:solidFill>
                  <a:srgbClr val="333333"/>
                </a:solidFill>
              </a:defRPr>
            </a:lvl1pPr>
            <a:lvl2pPr>
              <a:buClr>
                <a:srgbClr val="919BA0"/>
              </a:buClr>
              <a:defRPr sz="2000">
                <a:solidFill>
                  <a:srgbClr val="333333"/>
                </a:solidFill>
              </a:defRPr>
            </a:lvl2pPr>
            <a:lvl3pPr marL="1143000" indent="-228600">
              <a:buClr>
                <a:srgbClr val="919BA0"/>
              </a:buClr>
              <a:buSzPct val="80000"/>
              <a:buFont typeface="Wingdings" pitchFamily="2" charset="2"/>
              <a:buChar char=""/>
              <a:defRPr sz="1800">
                <a:solidFill>
                  <a:srgbClr val="333333"/>
                </a:solidFill>
              </a:defRPr>
            </a:lvl3pPr>
            <a:lvl4pPr marL="1600200" indent="-228600">
              <a:buClr>
                <a:srgbClr val="960032"/>
              </a:buClr>
              <a:buSzPct val="80000"/>
              <a:buFont typeface="Wingdings" pitchFamily="2" charset="2"/>
              <a:buChar char=""/>
              <a:defRPr sz="1600">
                <a:solidFill>
                  <a:srgbClr val="333333"/>
                </a:solidFill>
              </a:defRPr>
            </a:lvl4pPr>
            <a:lvl5pPr marL="2057400" indent="-228600">
              <a:buClr>
                <a:schemeClr val="bg2"/>
              </a:buClr>
              <a:buSzPct val="80000"/>
              <a:buFont typeface="Wingdings" pitchFamily="2" charset="2"/>
              <a:buChar char=""/>
              <a:defRPr sz="1400">
                <a:solidFill>
                  <a:srgbClr val="333333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43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96003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57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9375" cy="4060825"/>
          </a:xfrm>
        </p:spPr>
        <p:txBody>
          <a:bodyPr/>
          <a:lstStyle>
            <a:lvl1pPr marL="342900" indent="-342900">
              <a:buClr>
                <a:srgbClr val="960032"/>
              </a:buClr>
              <a:buSzPct val="100000"/>
              <a:buFont typeface="Wingdings" pitchFamily="2" charset="2"/>
              <a:buChar char="n"/>
              <a:defRPr lang="de-DE" sz="24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lang="de-DE" sz="1800" dirty="0" smtClean="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>
              <a:buClr>
                <a:schemeClr val="bg2"/>
              </a:buClr>
              <a:buFont typeface="Wingdings" pitchFamily="2" charset="2"/>
              <a:buChar char="o"/>
              <a:defRPr lang="de-DE" sz="1600" dirty="0" smtClean="0">
                <a:solidFill>
                  <a:srgbClr val="333333"/>
                </a:solidFill>
                <a:latin typeface="+mn-lt"/>
                <a:cs typeface="+mn-cs"/>
              </a:defRPr>
            </a:lvl3pPr>
            <a:lvl4pPr marL="1657350" indent="-285750">
              <a:buClr>
                <a:srgbClr val="960032"/>
              </a:buClr>
              <a:buSzPct val="80000"/>
              <a:buFont typeface="Wingdings" pitchFamily="2" charset="2"/>
              <a:buChar char="o"/>
              <a:defRPr lang="de-DE" sz="1400" b="0" dirty="0" smtClean="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>
              <a:buClr>
                <a:schemeClr val="bg2"/>
              </a:buClr>
              <a:buSzPct val="80000"/>
              <a:buFont typeface="Wingdings" pitchFamily="2" charset="2"/>
              <a:buChar char="o"/>
              <a:defRPr lang="de-DE" sz="1200" dirty="0">
                <a:solidFill>
                  <a:srgbClr val="333333"/>
                </a:solidFill>
                <a:latin typeface="+mn-lt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8975" y="1600200"/>
            <a:ext cx="3889375" cy="4060825"/>
          </a:xfr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None/>
              <a:defRPr lang="de-DE" sz="24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919BA0"/>
              </a:buClr>
              <a:defRPr lang="de-DE" sz="1800" dirty="0" smtClean="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 lang="de-DE" sz="1600" dirty="0" smtClean="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80000"/>
              <a:buFont typeface="Wingdings" pitchFamily="2" charset="2"/>
              <a:buChar char=""/>
              <a:defRPr lang="de-DE" sz="1400" b="0" dirty="0" smtClean="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 lang="de-DE" sz="1200" dirty="0">
                <a:solidFill>
                  <a:srgbClr val="333333"/>
                </a:solidFill>
                <a:latin typeface="+mn-lt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</a:pPr>
            <a:r>
              <a:rPr lang="de-DE" smtClean="0"/>
              <a:t>Formatvorlagen des Textmasters bearbeiten</a:t>
            </a:r>
          </a:p>
          <a:p>
            <a:pPr marL="342900" lvl="1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</a:pPr>
            <a:r>
              <a:rPr lang="de-DE" smtClean="0"/>
              <a:t>Zweite Ebene</a:t>
            </a:r>
          </a:p>
          <a:p>
            <a:pPr marL="342900" lvl="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</a:pPr>
            <a:r>
              <a:rPr lang="de-DE" smtClean="0"/>
              <a:t>Dritte Ebene</a:t>
            </a:r>
          </a:p>
          <a:p>
            <a:pPr marL="342900" lvl="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</a:pPr>
            <a:r>
              <a:rPr lang="de-DE" smtClean="0"/>
              <a:t>Vierte Ebene</a:t>
            </a:r>
          </a:p>
          <a:p>
            <a:pPr marL="342900" lvl="4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n"/>
            </a:pPr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18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4800"/>
            <a:ext cx="6563072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"/>
              <a:tabLst/>
              <a:defRPr sz="2400"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Char char="n"/>
              <a:tabLst/>
              <a:defRPr sz="1800"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600"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"/>
              <a:tabLst/>
              <a:defRPr sz="1400"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100000"/>
              <a:buFont typeface="Wingdings" pitchFamily="2" charset="2"/>
              <a:buChar char=""/>
              <a:tabLst/>
              <a:defRPr sz="2400"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Char char="n"/>
              <a:tabLst/>
              <a:defRPr sz="1800"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600"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0032"/>
              </a:buClr>
              <a:buSzPct val="80000"/>
              <a:buFont typeface="Wingdings" pitchFamily="2" charset="2"/>
              <a:buChar char=""/>
              <a:tabLst/>
              <a:defRPr sz="1400"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3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12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49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4800"/>
            <a:ext cx="3008313" cy="9339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392488"/>
          </a:xfr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"/>
              <a:defRPr sz="2800"/>
            </a:lvl1pPr>
            <a:lvl2pPr>
              <a:buClr>
                <a:schemeClr val="bg2"/>
              </a:buClr>
              <a:defRPr sz="2000"/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 sz="1800"/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"/>
              <a:defRPr sz="1600"/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556791"/>
            <a:ext cx="3008313" cy="43924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10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56791"/>
            <a:ext cx="5486400" cy="3170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02285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37263" y="6113463"/>
            <a:ext cx="2152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58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022800"/>
            <a:ext cx="9144000" cy="532800"/>
          </a:xfrm>
          <a:prstGeom prst="rect">
            <a:avLst/>
          </a:prstGeom>
          <a:solidFill>
            <a:srgbClr val="CE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65630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9311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1" name="Rechteck 6"/>
          <p:cNvSpPr>
            <a:spLocks noChangeArrowheads="1"/>
          </p:cNvSpPr>
          <p:nvPr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CECFD1"/>
          </a:solidFill>
          <a:ln>
            <a:noFill/>
          </a:ln>
          <a:extLst/>
        </p:spPr>
        <p:txBody>
          <a:bodyPr anchor="ctr"/>
          <a:lstStyle/>
          <a:p>
            <a:pPr algn="ctr" defTabSz="457200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113463"/>
            <a:ext cx="946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6113463"/>
            <a:ext cx="678626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3888" y="6113463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B0A567E-FCDE-4AFD-92E3-F237F2E6A2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99"/>
          <a:stretch/>
        </p:blipFill>
        <p:spPr bwMode="auto">
          <a:xfrm>
            <a:off x="7524328" y="301593"/>
            <a:ext cx="1296144" cy="39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960032"/>
        </a:buClr>
        <a:buSzPct val="100000"/>
        <a:buFont typeface="Wingdings" pitchFamily="2" charset="2"/>
        <a:buChar char="n"/>
        <a:defRPr lang="de-DE" sz="2800" dirty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lang="de-DE" sz="2000" dirty="0">
          <a:solidFill>
            <a:srgbClr val="333333"/>
          </a:solidFill>
          <a:latin typeface="+mn-lt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19BA0"/>
        </a:buClr>
        <a:buSzPct val="80000"/>
        <a:buFont typeface="Wingdings" pitchFamily="2" charset="2"/>
        <a:buChar char="o"/>
        <a:defRPr lang="de-DE" dirty="0">
          <a:solidFill>
            <a:srgbClr val="333333"/>
          </a:solidFill>
          <a:latin typeface="+mn-lt"/>
          <a:cs typeface="+mn-cs"/>
        </a:defRPr>
      </a:lvl3pPr>
      <a:lvl4pPr marL="16573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60032"/>
        </a:buClr>
        <a:buSzPct val="80000"/>
        <a:buFont typeface="Wingdings" pitchFamily="2" charset="2"/>
        <a:buChar char="o"/>
        <a:defRPr lang="de-DE" sz="1600" dirty="0">
          <a:solidFill>
            <a:srgbClr val="333333"/>
          </a:solidFill>
          <a:latin typeface="+mn-lt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19BA0"/>
        </a:buClr>
        <a:buSzPct val="80000"/>
        <a:buFont typeface="Wingdings" pitchFamily="2" charset="2"/>
        <a:buChar char="o"/>
        <a:defRPr lang="de-DE" sz="1400" dirty="0">
          <a:solidFill>
            <a:srgbClr val="333333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aidra.vetmeduni.ac.at/o:44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aidra.vetmeduni.ac.a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872836" y="2852738"/>
            <a:ext cx="8019643" cy="1470025"/>
          </a:xfrm>
        </p:spPr>
        <p:txBody>
          <a:bodyPr/>
          <a:lstStyle/>
          <a:p>
            <a:r>
              <a:rPr lang="de-AT" dirty="0" smtClean="0"/>
              <a:t>PHAIDRA - Schritt für Schritt </a:t>
            </a:r>
            <a:endParaRPr lang="de-DE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3600" b="1" dirty="0" smtClean="0"/>
              <a:t>Eine Collection erstellen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MERKLISTE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 smtClean="0"/>
              <a:t>Fügen Sie über die betreffenden Objektdatensätze nach und nach alle für die Collection vorgesehenen Objekte der Merkliste hinzu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50" y="2839293"/>
            <a:ext cx="6480000" cy="130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03788">
            <a:off x="5402329" y="3074276"/>
            <a:ext cx="365792" cy="3535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350" y="4453300"/>
            <a:ext cx="6480000" cy="131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73277">
            <a:off x="5402293" y="4730348"/>
            <a:ext cx="365792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COLLECTION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043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COLLECTION –</a:t>
            </a:r>
            <a:br>
              <a:rPr lang="de-DE" dirty="0" smtClean="0"/>
            </a:br>
            <a:r>
              <a:rPr lang="de-DE" dirty="0" smtClean="0"/>
              <a:t>ZU BEACHTEN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421088"/>
          </a:xfrm>
        </p:spPr>
        <p:txBody>
          <a:bodyPr/>
          <a:lstStyle/>
          <a:p>
            <a:r>
              <a:rPr lang="de-DE" sz="2400" b="1" dirty="0" smtClean="0"/>
              <a:t>Jede Collection muss mit Metadaten beschrieben werden!</a:t>
            </a:r>
          </a:p>
          <a:p>
            <a:pPr marL="0" indent="0">
              <a:buNone/>
            </a:pPr>
            <a:endParaRPr lang="de-DE" sz="900" b="1" dirty="0"/>
          </a:p>
          <a:p>
            <a:r>
              <a:rPr lang="de-DE" sz="2400" b="1" dirty="0" smtClean="0"/>
              <a:t>Für jede Collection wird ein eigener </a:t>
            </a:r>
            <a:r>
              <a:rPr lang="de-DE" sz="2400" b="1" dirty="0" err="1" smtClean="0"/>
              <a:t>Collectiondatensatz</a:t>
            </a:r>
            <a:r>
              <a:rPr lang="de-DE" sz="2400" b="1" dirty="0" smtClean="0"/>
              <a:t> angelegt! </a:t>
            </a:r>
          </a:p>
          <a:p>
            <a:pPr marL="0" indent="0">
              <a:buNone/>
            </a:pPr>
            <a:endParaRPr lang="de-DE" sz="900" b="1" dirty="0" smtClean="0"/>
          </a:p>
          <a:p>
            <a:r>
              <a:rPr lang="de-DE" sz="2400" b="1" dirty="0" smtClean="0"/>
              <a:t>Neben beliebig vielen Objekten können auch beliebig viele </a:t>
            </a:r>
            <a:r>
              <a:rPr lang="de-DE" sz="2400" b="1" dirty="0"/>
              <a:t>Collections </a:t>
            </a:r>
            <a:r>
              <a:rPr lang="de-DE" sz="2400" b="1" dirty="0" smtClean="0"/>
              <a:t>einer Collection hinzugefügt werden!</a:t>
            </a:r>
          </a:p>
          <a:p>
            <a:endParaRPr lang="de-DE" sz="900" b="1" dirty="0" smtClean="0"/>
          </a:p>
          <a:p>
            <a:r>
              <a:rPr lang="de-DE" sz="2400" b="1" dirty="0" smtClean="0"/>
              <a:t>Um ein Objekt einer bestehenden Collection hinzuzufügen, müssen Sie „Eigentümer*In“ der betreffenden Collection sein! </a:t>
            </a:r>
          </a:p>
          <a:p>
            <a:endParaRPr lang="de-DE" sz="2400" b="1" dirty="0" smtClean="0"/>
          </a:p>
          <a:p>
            <a:endParaRPr lang="de-DE" sz="2400" b="1" dirty="0"/>
          </a:p>
          <a:p>
            <a:endParaRPr lang="de-DE" sz="2400" b="1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   </a:t>
            </a:r>
            <a:endParaRPr lang="de-DE" b="1" dirty="0"/>
          </a:p>
          <a:p>
            <a:pPr marL="0" indent="0">
              <a:buNone/>
            </a:pPr>
            <a:r>
              <a:rPr lang="de-DE" b="1" dirty="0" smtClean="0"/>
              <a:t>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3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COLLECTION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 smtClean="0"/>
              <a:t>Klicken Sie am Startbildschirm auf „Merklisten“</a:t>
            </a:r>
          </a:p>
          <a:p>
            <a:endParaRPr lang="de-DE" b="1" dirty="0"/>
          </a:p>
          <a:p>
            <a:endParaRPr lang="de-DE" b="1" dirty="0" smtClean="0"/>
          </a:p>
          <a:p>
            <a:r>
              <a:rPr lang="de-DE" sz="2400" b="1" dirty="0"/>
              <a:t>D</a:t>
            </a:r>
            <a:r>
              <a:rPr lang="de-DE" sz="2400" b="1" dirty="0" smtClean="0"/>
              <a:t>ie erstellten </a:t>
            </a:r>
            <a:r>
              <a:rPr lang="de-DE" sz="2400" b="1" dirty="0"/>
              <a:t>Merklisten mit den </a:t>
            </a:r>
            <a:r>
              <a:rPr lang="de-DE" sz="2400" b="1" dirty="0" smtClean="0"/>
              <a:t>hinzugefügten Objekten werden angezeigt</a:t>
            </a:r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79" y="2151836"/>
            <a:ext cx="6480000" cy="49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34055" y="2025074"/>
            <a:ext cx="365792" cy="3535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b="1942"/>
          <a:stretch/>
        </p:blipFill>
        <p:spPr>
          <a:xfrm>
            <a:off x="1900679" y="4077071"/>
            <a:ext cx="6480000" cy="187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8661">
            <a:off x="1473107" y="5347154"/>
            <a:ext cx="365792" cy="3535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5280">
            <a:off x="3452686" y="5018304"/>
            <a:ext cx="365792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COLLECTION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 smtClean="0"/>
              <a:t>Klicken Sie auf „Collection erstellen“ um eine neue Collection anzulegen</a:t>
            </a:r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sz="2400" b="1" dirty="0" smtClean="0"/>
              <a:t>Klicken Sie auf „Zu Collection hinzufügen“ um die Objekte einer bereits bestehenden Collection hinzuzufügen</a:t>
            </a:r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r="3237"/>
          <a:stretch/>
        </p:blipFill>
        <p:spPr>
          <a:xfrm>
            <a:off x="4473400" y="2569483"/>
            <a:ext cx="3011263" cy="155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58295" y="4059425"/>
            <a:ext cx="353599" cy="36579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62413" y="4071617"/>
            <a:ext cx="365792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995120" cy="719138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/>
              <a:t>COLLECTION – COLLECTION ERSTELLEN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 smtClean="0"/>
              <a:t>Befüllen </a:t>
            </a:r>
            <a:r>
              <a:rPr lang="de-DE" sz="2400" b="1" dirty="0"/>
              <a:t>Sie Schritt für Schritt die </a:t>
            </a:r>
            <a:r>
              <a:rPr lang="de-DE" sz="2400" b="1" dirty="0" smtClean="0"/>
              <a:t>Felder der Eingabemaske.</a:t>
            </a:r>
          </a:p>
          <a:p>
            <a:endParaRPr lang="de-DE" b="1" dirty="0"/>
          </a:p>
          <a:p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1960" b="11832"/>
          <a:stretch/>
        </p:blipFill>
        <p:spPr>
          <a:xfrm>
            <a:off x="1915347" y="2564904"/>
            <a:ext cx="648000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2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995120" cy="719138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/>
              <a:t>COLLECTION – COLLECTION ERSTELLEN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/>
              <a:t>Klicken Sie zuletzt auf „Metadaten in Objekt speichern“. </a:t>
            </a:r>
            <a:r>
              <a:rPr lang="de-DE" sz="2400" b="1" dirty="0" smtClean="0"/>
              <a:t>Die Collection </a:t>
            </a:r>
            <a:r>
              <a:rPr lang="de-DE" sz="2400" b="1" dirty="0"/>
              <a:t>ist </a:t>
            </a:r>
            <a:r>
              <a:rPr lang="de-DE" sz="2400" b="1" dirty="0" smtClean="0"/>
              <a:t>erstellt und ein </a:t>
            </a:r>
            <a:r>
              <a:rPr lang="de-DE" sz="2400" b="1" dirty="0" err="1" smtClean="0"/>
              <a:t>Collectiondatensatz</a:t>
            </a:r>
            <a:r>
              <a:rPr lang="de-DE" sz="2400" b="1" dirty="0" smtClean="0"/>
              <a:t> wurde angelegt</a:t>
            </a:r>
            <a:endParaRPr lang="de-DE" sz="2400" b="1" dirty="0"/>
          </a:p>
          <a:p>
            <a:endParaRPr lang="de-DE" b="1" dirty="0"/>
          </a:p>
          <a:p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40" y="2771944"/>
            <a:ext cx="6480000" cy="147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40" y="4332239"/>
            <a:ext cx="6480000" cy="160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70921" y="5378038"/>
            <a:ext cx="2880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7067128" cy="719138"/>
          </a:xfrm>
        </p:spPr>
        <p:txBody>
          <a:bodyPr/>
          <a:lstStyle/>
          <a:p>
            <a:r>
              <a:rPr lang="de-DE" dirty="0" smtClean="0"/>
              <a:t>2. COLLECTION –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ZU COLLECTION HINZUFÜGEN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 smtClean="0"/>
              <a:t>Wählen Sie eine Collection aus und klicken Sie auf „zu Collection hinzufügen“</a:t>
            </a:r>
            <a:endParaRPr lang="de-DE" sz="2400" b="1" dirty="0"/>
          </a:p>
          <a:p>
            <a:endParaRPr lang="de-DE" b="1" dirty="0"/>
          </a:p>
          <a:p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424" y="2564904"/>
            <a:ext cx="6480000" cy="78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70619">
            <a:off x="5435517" y="2968965"/>
            <a:ext cx="365792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COLLECTIONDATENSATZ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5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923112" cy="719138"/>
          </a:xfrm>
        </p:spPr>
        <p:txBody>
          <a:bodyPr/>
          <a:lstStyle/>
          <a:p>
            <a:r>
              <a:rPr lang="de-DE" dirty="0" smtClean="0"/>
              <a:t>3. COLLECTIONDATENSATZ – ZU BEACHTEN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pPr lvl="0"/>
            <a:r>
              <a:rPr lang="de-DE" sz="2400" b="1" dirty="0"/>
              <a:t>Im </a:t>
            </a:r>
            <a:r>
              <a:rPr lang="de-DE" sz="2400" b="1" dirty="0" err="1" smtClean="0"/>
              <a:t>Collectiondatensatz</a:t>
            </a:r>
            <a:r>
              <a:rPr lang="de-DE" sz="2400" b="1" dirty="0" smtClean="0"/>
              <a:t> </a:t>
            </a:r>
            <a:r>
              <a:rPr lang="de-DE" sz="2400" b="1" dirty="0"/>
              <a:t>werden die Metadaten </a:t>
            </a:r>
            <a:r>
              <a:rPr lang="de-DE" sz="2400" b="1" dirty="0" smtClean="0"/>
              <a:t>der Collection sowie die hinzugefügten Objekte wiedergegeben!</a:t>
            </a:r>
            <a:endParaRPr lang="de-DE" b="1" dirty="0" smtClean="0"/>
          </a:p>
          <a:p>
            <a:endParaRPr lang="de-DE" sz="900" b="1" dirty="0" smtClean="0"/>
          </a:p>
          <a:p>
            <a:endParaRPr lang="de-DE" sz="900" b="1" dirty="0"/>
          </a:p>
          <a:p>
            <a:r>
              <a:rPr lang="de-DE" sz="2400" b="1" dirty="0" smtClean="0"/>
              <a:t>Nur </a:t>
            </a:r>
            <a:r>
              <a:rPr lang="de-DE" sz="2400" b="1" dirty="0"/>
              <a:t>der/die </a:t>
            </a:r>
            <a:r>
              <a:rPr lang="de-DE" sz="2400" b="1" dirty="0" err="1" smtClean="0"/>
              <a:t>EigentümerIn</a:t>
            </a:r>
            <a:r>
              <a:rPr lang="de-DE" sz="2400" b="1" dirty="0" smtClean="0"/>
              <a:t> einer Collection </a:t>
            </a:r>
            <a:r>
              <a:rPr lang="de-DE" sz="2400" b="1" dirty="0"/>
              <a:t>kann </a:t>
            </a:r>
            <a:r>
              <a:rPr lang="de-DE" sz="2400" b="1" dirty="0" smtClean="0"/>
              <a:t>die Collection nachbearbeiten!</a:t>
            </a:r>
          </a:p>
          <a:p>
            <a:endParaRPr lang="de-DE" sz="900" b="1" dirty="0" smtClean="0"/>
          </a:p>
          <a:p>
            <a:endParaRPr lang="de-DE" sz="900" b="1" dirty="0" smtClean="0"/>
          </a:p>
          <a:p>
            <a:r>
              <a:rPr lang="de-DE" sz="2400" b="1" dirty="0" smtClean="0"/>
              <a:t>Zugriffsbeschränkungen können nur für einzelne Objekte und </a:t>
            </a:r>
            <a:r>
              <a:rPr lang="de-DE" sz="2400" b="1" u="sng" dirty="0" smtClean="0"/>
              <a:t>nicht</a:t>
            </a:r>
            <a:r>
              <a:rPr lang="de-DE" sz="2400" b="1" dirty="0" smtClean="0"/>
              <a:t> für ganze Collections wirksam vergeben werden!</a:t>
            </a:r>
          </a:p>
          <a:p>
            <a:pPr marL="0" indent="0">
              <a:buNone/>
            </a:pPr>
            <a:endParaRPr lang="de-DE" sz="2400" b="1" dirty="0"/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41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1556792"/>
            <a:ext cx="7931150" cy="442108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sz="3600" b="1" kern="1200" dirty="0" smtClean="0"/>
              <a:t>Eine Collection ist eine Sammlung       beliebig vieler Objekte, welche                    eine inhaltliche, administrative                           oder sonstige Einheit bilden.</a:t>
            </a:r>
          </a:p>
          <a:p>
            <a:pPr marL="0" indent="0" algn="ctr">
              <a:buNone/>
            </a:pPr>
            <a:endParaRPr lang="de-DE" sz="3600" b="1" kern="1200" dirty="0" smtClean="0"/>
          </a:p>
          <a:p>
            <a:pPr marL="0" indent="0" algn="ctr">
              <a:buNone/>
            </a:pPr>
            <a:r>
              <a:rPr lang="de-DE" sz="3600" dirty="0">
                <a:hlinkClick r:id="rId3"/>
              </a:rPr>
              <a:t>https://phaidra.vetmeduni.ac.at/o:449</a:t>
            </a:r>
            <a:endParaRPr lang="de-DE" sz="3600" b="1" kern="1200" dirty="0"/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46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COLLECTIONDATENSATZ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6831608" cy="439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COLLECTIONDATENSATZ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 smtClean="0"/>
              <a:t>Über „Browse Collection“ können Sie alle Mitglieder einer Collection aufrufen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20888"/>
            <a:ext cx="5497751" cy="353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19023">
            <a:off x="4024577" y="2478265"/>
            <a:ext cx="31701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COLLECTIONDATENSATZ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/>
              <a:t>Über den Menüpunkt </a:t>
            </a:r>
            <a:r>
              <a:rPr lang="de-DE" sz="2400" b="1" dirty="0" smtClean="0"/>
              <a:t>„Collection bearbeiten</a:t>
            </a:r>
            <a:r>
              <a:rPr lang="de-DE" sz="2400" b="1" dirty="0"/>
              <a:t>“ können Sie den Datensatz </a:t>
            </a:r>
            <a:r>
              <a:rPr lang="de-DE" sz="2400" b="1" dirty="0" smtClean="0"/>
              <a:t>nachbearbeiten (Metadaten-Editor, Berechtigungen, Verbindungen, Neue Version)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551" t="5234" r="6503" b="9278"/>
          <a:stretch/>
        </p:blipFill>
        <p:spPr>
          <a:xfrm>
            <a:off x="2987824" y="2780928"/>
            <a:ext cx="547260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5085184"/>
            <a:ext cx="31701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851104" cy="719138"/>
          </a:xfrm>
        </p:spPr>
        <p:txBody>
          <a:bodyPr/>
          <a:lstStyle/>
          <a:p>
            <a:r>
              <a:rPr lang="de-DE" dirty="0" smtClean="0"/>
              <a:t>3. COLLECTIONDATENSATZ – COLLECTION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 smtClean="0"/>
              <a:t>„Metadaten-Editor“: Angaben zur Ihrer Collection korrigieren/ergänzen</a:t>
            </a:r>
          </a:p>
          <a:p>
            <a:pPr marL="0" indent="0">
              <a:buNone/>
            </a:pPr>
            <a:endParaRPr lang="de-DE" sz="900" b="1" dirty="0" smtClean="0"/>
          </a:p>
          <a:p>
            <a:pPr marL="0" indent="0">
              <a:buNone/>
            </a:pPr>
            <a:endParaRPr lang="de-DE" sz="900" b="1" dirty="0"/>
          </a:p>
          <a:p>
            <a:r>
              <a:rPr lang="de-DE" sz="2400" dirty="0" smtClean="0"/>
              <a:t> </a:t>
            </a:r>
            <a:r>
              <a:rPr lang="de-DE" sz="2400" b="1" dirty="0" smtClean="0"/>
              <a:t>„Berechtigungen“: nur für Objekte möglich</a:t>
            </a:r>
          </a:p>
          <a:p>
            <a:pPr marL="0" indent="0">
              <a:buNone/>
            </a:pPr>
            <a:endParaRPr lang="de-DE" sz="900" b="1" dirty="0" smtClean="0"/>
          </a:p>
          <a:p>
            <a:pPr marL="0" indent="0">
              <a:buNone/>
            </a:pPr>
            <a:endParaRPr lang="de-DE" sz="900" b="1" dirty="0" smtClean="0"/>
          </a:p>
          <a:p>
            <a:r>
              <a:rPr lang="de-DE" sz="2400" b="1" dirty="0" smtClean="0"/>
              <a:t>„Verbindungen editieren“: Collections verknüpfen</a:t>
            </a:r>
          </a:p>
          <a:p>
            <a:endParaRPr lang="de-DE" sz="900" b="1" dirty="0" smtClean="0"/>
          </a:p>
          <a:p>
            <a:endParaRPr lang="de-DE" sz="900" b="1" dirty="0" smtClean="0"/>
          </a:p>
          <a:p>
            <a:r>
              <a:rPr lang="de-DE" sz="2400" b="1" dirty="0" smtClean="0"/>
              <a:t>„Collection-Editor“: Objekte/Collections aus einer Collection entfernen</a:t>
            </a:r>
            <a:endParaRPr lang="de-DE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5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Fragen? Bitte wenden Sie sich an:</a:t>
            </a:r>
            <a:endParaRPr lang="de-DE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3600" b="1" dirty="0" smtClean="0"/>
              <a:t>bibliothekinfo@vetmeduni.ac.at</a:t>
            </a:r>
          </a:p>
        </p:txBody>
      </p:sp>
    </p:spTree>
    <p:extLst>
      <p:ext uri="{BB962C8B-B14F-4D97-AF65-F5344CB8AC3E}">
        <p14:creationId xmlns:p14="http://schemas.microsoft.com/office/powerpoint/2010/main" val="18270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GLOSSAR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7931150" cy="5040560"/>
          </a:xfrm>
        </p:spPr>
        <p:txBody>
          <a:bodyPr wrap="square">
            <a:noAutofit/>
          </a:bodyPr>
          <a:lstStyle/>
          <a:p>
            <a:r>
              <a:rPr lang="de-DE" sz="2400" b="1" dirty="0"/>
              <a:t>Objekt: ein Objekt ist eine in Phaidra abgelegte Datei, z.B.: Textdokument, Audioaufnahme, etc.</a:t>
            </a:r>
            <a:endParaRPr lang="de-DE" sz="900" dirty="0" smtClean="0"/>
          </a:p>
          <a:p>
            <a:endParaRPr lang="de-DE" sz="900" dirty="0" smtClean="0"/>
          </a:p>
          <a:p>
            <a:endParaRPr lang="de-DE" sz="900" dirty="0" smtClean="0"/>
          </a:p>
          <a:p>
            <a:r>
              <a:rPr lang="de-DE" sz="2400" b="1" dirty="0" smtClean="0"/>
              <a:t>Objektdatensatz: enthält </a:t>
            </a:r>
            <a:r>
              <a:rPr lang="de-DE" sz="2400" b="1" dirty="0"/>
              <a:t>die </a:t>
            </a:r>
            <a:r>
              <a:rPr lang="de-DE" sz="2400" b="1" dirty="0" smtClean="0"/>
              <a:t>Metadaten eines Objekts, gibt </a:t>
            </a:r>
            <a:r>
              <a:rPr lang="de-DE" sz="2400" b="1" dirty="0" err="1" smtClean="0"/>
              <a:t>BenutzerInnen</a:t>
            </a:r>
            <a:r>
              <a:rPr lang="de-DE" sz="2400" b="1" dirty="0" smtClean="0"/>
              <a:t> wesentliche Informationen über das Objekt und steuert den Zugriff auf das Objekt </a:t>
            </a:r>
          </a:p>
          <a:p>
            <a:endParaRPr lang="de-DE" sz="900" b="1" dirty="0" smtClean="0"/>
          </a:p>
          <a:p>
            <a:endParaRPr lang="de-DE" sz="900" b="1" dirty="0" smtClean="0"/>
          </a:p>
          <a:p>
            <a:r>
              <a:rPr lang="de-DE" sz="2400" b="1" dirty="0"/>
              <a:t>Metadaten: Metadaten beschreiben ein Objekt / eine Collection. Es sind „Daten über Daten“, z.B.: Titel, </a:t>
            </a:r>
            <a:r>
              <a:rPr lang="de-DE" sz="2400" b="1" dirty="0" err="1"/>
              <a:t>AutorIn</a:t>
            </a:r>
            <a:r>
              <a:rPr lang="de-DE" sz="2400" b="1" dirty="0"/>
              <a:t>, Erscheinungsjahr, etc.</a:t>
            </a:r>
          </a:p>
          <a:p>
            <a:endParaRPr lang="de-DE" sz="2400" b="1" dirty="0" smtClean="0"/>
          </a:p>
          <a:p>
            <a:endParaRPr lang="de-DE" sz="900" dirty="0" smtClean="0"/>
          </a:p>
          <a:p>
            <a:endParaRPr lang="de-DE" sz="900" dirty="0" smtClean="0"/>
          </a:p>
          <a:p>
            <a:pPr marL="0" indent="0">
              <a:buNone/>
            </a:pPr>
            <a:endParaRPr lang="de-DE" sz="2500" b="1" dirty="0" smtClean="0"/>
          </a:p>
          <a:p>
            <a:pPr marL="0" indent="0">
              <a:buNone/>
            </a:pPr>
            <a:r>
              <a:rPr lang="de-DE" sz="2500" b="1" dirty="0" smtClean="0"/>
              <a:t> 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GLOSSAR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7931150" cy="5693866"/>
          </a:xfrm>
        </p:spPr>
        <p:txBody>
          <a:bodyPr wrap="square">
            <a:noAutofit/>
          </a:bodyPr>
          <a:lstStyle/>
          <a:p>
            <a:r>
              <a:rPr lang="de-DE" sz="2400" b="1" dirty="0"/>
              <a:t>Collection: Sammlung beliebig vieler Objekte, welche eine inhaltliche, administrative oder sonstige Einheit </a:t>
            </a:r>
            <a:r>
              <a:rPr lang="de-DE" sz="2400" b="1" dirty="0" smtClean="0"/>
              <a:t>bilden</a:t>
            </a:r>
            <a:endParaRPr lang="de-DE" sz="2400" b="1" dirty="0"/>
          </a:p>
          <a:p>
            <a:pPr marL="0" indent="0">
              <a:buNone/>
            </a:pPr>
            <a:endParaRPr lang="de-DE" sz="900" b="1" dirty="0"/>
          </a:p>
          <a:p>
            <a:r>
              <a:rPr lang="de-DE" sz="2400" b="1" dirty="0" err="1" smtClean="0"/>
              <a:t>Collectiondatensatz</a:t>
            </a:r>
            <a:r>
              <a:rPr lang="de-DE" sz="2400" b="1" dirty="0"/>
              <a:t>: enthält die Metadaten </a:t>
            </a:r>
            <a:r>
              <a:rPr lang="de-DE" sz="2400" b="1" dirty="0" smtClean="0"/>
              <a:t>einer Collection, gibt </a:t>
            </a:r>
            <a:r>
              <a:rPr lang="de-DE" sz="2400" b="1" dirty="0" err="1"/>
              <a:t>BenutzerInnen</a:t>
            </a:r>
            <a:r>
              <a:rPr lang="de-DE" sz="2400" b="1" dirty="0"/>
              <a:t> wesentliche Informationen über </a:t>
            </a:r>
            <a:r>
              <a:rPr lang="de-DE" sz="2400" b="1" dirty="0" smtClean="0"/>
              <a:t>die Collection </a:t>
            </a:r>
            <a:r>
              <a:rPr lang="de-DE" sz="2400" b="1" dirty="0"/>
              <a:t>und </a:t>
            </a:r>
            <a:r>
              <a:rPr lang="de-DE" sz="2400" b="1" dirty="0" smtClean="0"/>
              <a:t>zeigt die dazugehörigen Objekte an</a:t>
            </a:r>
          </a:p>
          <a:p>
            <a:pPr marL="0" indent="0">
              <a:buNone/>
            </a:pPr>
            <a:endParaRPr lang="de-DE" sz="900" b="1" dirty="0"/>
          </a:p>
          <a:p>
            <a:r>
              <a:rPr lang="de-DE" sz="2400" b="1" dirty="0" err="1" smtClean="0"/>
              <a:t>Permalink</a:t>
            </a:r>
            <a:r>
              <a:rPr lang="de-DE" sz="2400" b="1" dirty="0" smtClean="0"/>
              <a:t>: ein dauerhaft gleichbleibender Link im WWW. Verlinkt fortdauernd zu einer bestimmten Ressource im Internet (z.B.: Zeitschriftenartikel)</a:t>
            </a:r>
            <a:endParaRPr lang="de-DE" sz="900" dirty="0" smtClean="0"/>
          </a:p>
          <a:p>
            <a:endParaRPr lang="de-DE" sz="900" dirty="0" smtClean="0"/>
          </a:p>
          <a:p>
            <a:pPr marL="0" indent="0">
              <a:buNone/>
            </a:pPr>
            <a:r>
              <a:rPr lang="de-DE" sz="2500" b="1" dirty="0" smtClean="0"/>
              <a:t> 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5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MERKLISTE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91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. MERKLISTE – </a:t>
            </a:r>
            <a:br>
              <a:rPr lang="de-DE" dirty="0" smtClean="0"/>
            </a:br>
            <a:r>
              <a:rPr lang="de-DE" dirty="0" smtClean="0"/>
              <a:t>ZU BEACHTEN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de-DE" sz="2400" b="1" dirty="0" smtClean="0"/>
              <a:t>Um eine neue Collection zu erstellen oder um Objekte einer bestehenden Collection hinzuzufügen, müssen die Objekte zuerst einer Merkliste zugeordnet werden!</a:t>
            </a:r>
          </a:p>
          <a:p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B0A567E-FCDE-4AFD-92E3-F237F2E6A290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8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MERKLISTE – </a:t>
            </a:r>
            <a:br>
              <a:rPr lang="de-AT" dirty="0" smtClean="0"/>
            </a:br>
            <a:r>
              <a:rPr lang="de-AT" dirty="0" smtClean="0"/>
              <a:t>ANMELDUNG</a:t>
            </a:r>
            <a:endParaRPr lang="de-DE" dirty="0" smtClean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421088"/>
          </a:xfrm>
        </p:spPr>
        <p:txBody>
          <a:bodyPr/>
          <a:lstStyle/>
          <a:p>
            <a:r>
              <a:rPr lang="en-US" sz="2400" b="1" kern="1200" dirty="0" err="1" smtClean="0"/>
              <a:t>Öffnen</a:t>
            </a:r>
            <a:r>
              <a:rPr lang="en-US" sz="2400" b="1" kern="1200" dirty="0" smtClean="0"/>
              <a:t> </a:t>
            </a:r>
            <a:r>
              <a:rPr lang="en-US" sz="2400" b="1" kern="1200" dirty="0" err="1" smtClean="0"/>
              <a:t>Sie</a:t>
            </a:r>
            <a:r>
              <a:rPr lang="en-US" sz="2400" b="1" kern="1200" dirty="0" smtClean="0"/>
              <a:t> die PHAIDRA-</a:t>
            </a:r>
            <a:r>
              <a:rPr lang="en-US" sz="2400" b="1" kern="1200" dirty="0" err="1" smtClean="0"/>
              <a:t>Startseite</a:t>
            </a:r>
            <a:endParaRPr lang="en-US" sz="2400" b="1" kern="1200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de-DE" dirty="0">
                <a:hlinkClick r:id="rId3"/>
              </a:rPr>
              <a:t>https://phaidra.vetmeduni.ac.at/</a:t>
            </a:r>
            <a:endParaRPr lang="de-DE" dirty="0"/>
          </a:p>
          <a:p>
            <a:endParaRPr lang="en-US" dirty="0" smtClean="0"/>
          </a:p>
          <a:p>
            <a:r>
              <a:rPr lang="de-DE" sz="2400" b="1" kern="1200" dirty="0"/>
              <a:t>Melden Sie sich mit Ihrem </a:t>
            </a:r>
            <a:r>
              <a:rPr lang="de-DE" sz="2400" b="1" kern="1200" dirty="0" err="1"/>
              <a:t>Vetmed</a:t>
            </a:r>
            <a:r>
              <a:rPr lang="de-DE" sz="2400" b="1" kern="1200" dirty="0"/>
              <a:t>-Account in PHAIDRA </a:t>
            </a:r>
            <a:r>
              <a:rPr lang="de-DE" sz="2400" b="1" kern="1200" dirty="0" smtClean="0"/>
              <a:t>an</a:t>
            </a:r>
            <a:endParaRPr lang="de-DE" sz="2400" b="1" kern="1200" dirty="0"/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r="1110"/>
          <a:stretch/>
        </p:blipFill>
        <p:spPr>
          <a:xfrm>
            <a:off x="1979638" y="4437112"/>
            <a:ext cx="6408712" cy="95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4569341"/>
            <a:ext cx="353599" cy="36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MERKLISTE</a:t>
            </a:r>
            <a:endParaRPr lang="de-DE" dirty="0" smtClean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29883" y="1496785"/>
            <a:ext cx="7931150" cy="4464496"/>
          </a:xfrm>
        </p:spPr>
        <p:txBody>
          <a:bodyPr/>
          <a:lstStyle/>
          <a:p>
            <a:r>
              <a:rPr lang="de-DE" sz="2400" b="1" kern="1200" dirty="0" smtClean="0"/>
              <a:t>Rufen Sie den Objektdatensatz eines für die Collection vorgesehenen Objekts auf und klicken Sie auf das Merklistensymbol</a:t>
            </a:r>
            <a:endParaRPr lang="de-DE" sz="2400" b="1" kern="1200" dirty="0"/>
          </a:p>
          <a:p>
            <a:endParaRPr lang="de-DE" b="1" kern="1200" dirty="0" smtClean="0"/>
          </a:p>
          <a:p>
            <a:endParaRPr lang="de-DE" b="1" kern="1200" dirty="0" smtClean="0"/>
          </a:p>
          <a:p>
            <a:pPr marL="0" indent="0">
              <a:buNone/>
            </a:pPr>
            <a:endParaRPr lang="de-DE" b="1" kern="1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33" y="2636912"/>
            <a:ext cx="6480000" cy="332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00432" y="2998232"/>
            <a:ext cx="353599" cy="3657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127" y="2636912"/>
            <a:ext cx="38408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333598"/>
            <a:ext cx="6563072" cy="719138"/>
          </a:xfrm>
        </p:spPr>
        <p:txBody>
          <a:bodyPr/>
          <a:lstStyle/>
          <a:p>
            <a:r>
              <a:rPr lang="de-AT" dirty="0" smtClean="0"/>
              <a:t>1. MERKLISTE</a:t>
            </a:r>
            <a:endParaRPr lang="de-DE" dirty="0" smtClean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8162" y="1556792"/>
            <a:ext cx="7931150" cy="4464496"/>
          </a:xfrm>
        </p:spPr>
        <p:txBody>
          <a:bodyPr/>
          <a:lstStyle/>
          <a:p>
            <a:r>
              <a:rPr lang="de-DE" sz="2400" b="1" kern="1200" dirty="0" smtClean="0"/>
              <a:t>Legen Sie eine neue Merkliste an</a:t>
            </a:r>
          </a:p>
          <a:p>
            <a:endParaRPr lang="de-DE" b="1" kern="1200" dirty="0"/>
          </a:p>
          <a:p>
            <a:endParaRPr lang="de-DE" b="1" kern="1200" dirty="0" smtClean="0"/>
          </a:p>
          <a:p>
            <a:endParaRPr lang="de-DE" b="1" kern="1200" dirty="0"/>
          </a:p>
          <a:p>
            <a:endParaRPr lang="de-DE" sz="2400" b="1" kern="1200" dirty="0" smtClean="0"/>
          </a:p>
          <a:p>
            <a:r>
              <a:rPr lang="de-DE" sz="2400" b="1" kern="1200" dirty="0" smtClean="0"/>
              <a:t>Fügen Sie das Objekt der Merkliste hinzu</a:t>
            </a:r>
          </a:p>
          <a:p>
            <a:endParaRPr lang="en-US" dirty="0" smtClean="0"/>
          </a:p>
        </p:txBody>
      </p:sp>
      <p:sp>
        <p:nvSpPr>
          <p:cNvPr id="4104" name="Foliennummernplatzhalter 4103"/>
          <p:cNvSpPr>
            <a:spLocks noGrp="1"/>
          </p:cNvSpPr>
          <p:nvPr>
            <p:ph type="sldNum" sz="quarter" idx="4"/>
          </p:nvPr>
        </p:nvSpPr>
        <p:spPr>
          <a:xfrm>
            <a:off x="8244408" y="6093296"/>
            <a:ext cx="558800" cy="365125"/>
          </a:xfrm>
        </p:spPr>
        <p:txBody>
          <a:bodyPr/>
          <a:lstStyle/>
          <a:p>
            <a:pPr>
              <a:defRPr/>
            </a:pPr>
            <a:fld id="{5DAE72E6-BDAE-4CDC-B91C-FC107AA1BFF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5" r="-11" b="15210"/>
          <a:stretch/>
        </p:blipFill>
        <p:spPr>
          <a:xfrm>
            <a:off x="1907705" y="2132856"/>
            <a:ext cx="64807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537" y="2204864"/>
            <a:ext cx="353599" cy="3657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b="-7501"/>
          <a:stretch/>
        </p:blipFill>
        <p:spPr>
          <a:xfrm>
            <a:off x="1907705" y="4550876"/>
            <a:ext cx="648000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46736">
            <a:off x="5393229" y="4666931"/>
            <a:ext cx="365792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0Jahre_Vetmeduni_Vienna_PowerPoint_deutsch">
  <a:themeElements>
    <a:clrScheme name="Vetmeduni Vienna">
      <a:dk1>
        <a:srgbClr val="333333"/>
      </a:dk1>
      <a:lt1>
        <a:srgbClr val="FFFFFF"/>
      </a:lt1>
      <a:dk2>
        <a:srgbClr val="960032"/>
      </a:dk2>
      <a:lt2>
        <a:srgbClr val="919BA0"/>
      </a:lt2>
      <a:accent1>
        <a:srgbClr val="960032"/>
      </a:accent1>
      <a:accent2>
        <a:srgbClr val="919BA0"/>
      </a:accent2>
      <a:accent3>
        <a:srgbClr val="005A99"/>
      </a:accent3>
      <a:accent4>
        <a:srgbClr val="007A61"/>
      </a:accent4>
      <a:accent5>
        <a:srgbClr val="F7B221"/>
      </a:accent5>
      <a:accent6>
        <a:srgbClr val="EA6927"/>
      </a:accent6>
      <a:hlink>
        <a:srgbClr val="960032"/>
      </a:hlink>
      <a:folHlink>
        <a:srgbClr val="960032"/>
      </a:folHlink>
    </a:clrScheme>
    <a:fontScheme name="Office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etmeduni_Vienna_PowerPoint_4_3_deutsch.potx [Schreibgeschützt]" id="{1A7F6AD4-F349-4CF9-A972-784415168FF5}" vid="{69E5D192-84FB-4B4C-AE9C-35273F08DC10}"/>
    </a:ext>
  </a:extLst>
</a:theme>
</file>

<file path=ppt/theme/theme2.xml><?xml version="1.0" encoding="utf-8"?>
<a:theme xmlns:a="http://schemas.openxmlformats.org/drawingml/2006/main" name="Larissa">
  <a:themeElements>
    <a:clrScheme name="Vetmeduni Vienna">
      <a:dk1>
        <a:srgbClr val="333333"/>
      </a:dk1>
      <a:lt1>
        <a:srgbClr val="FFFFFF"/>
      </a:lt1>
      <a:dk2>
        <a:srgbClr val="A0003C"/>
      </a:dk2>
      <a:lt2>
        <a:srgbClr val="9196A0"/>
      </a:lt2>
      <a:accent1>
        <a:srgbClr val="A0003C"/>
      </a:accent1>
      <a:accent2>
        <a:srgbClr val="9196A0"/>
      </a:accent2>
      <a:accent3>
        <a:srgbClr val="0076BD"/>
      </a:accent3>
      <a:accent4>
        <a:srgbClr val="007A61"/>
      </a:accent4>
      <a:accent5>
        <a:srgbClr val="F6A800"/>
      </a:accent5>
      <a:accent6>
        <a:srgbClr val="E7511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Vetmeduni Vienna">
      <a:dk1>
        <a:srgbClr val="333333"/>
      </a:dk1>
      <a:lt1>
        <a:srgbClr val="FFFFFF"/>
      </a:lt1>
      <a:dk2>
        <a:srgbClr val="A0003C"/>
      </a:dk2>
      <a:lt2>
        <a:srgbClr val="9196A0"/>
      </a:lt2>
      <a:accent1>
        <a:srgbClr val="A0003C"/>
      </a:accent1>
      <a:accent2>
        <a:srgbClr val="9196A0"/>
      </a:accent2>
      <a:accent3>
        <a:srgbClr val="0076BD"/>
      </a:accent3>
      <a:accent4>
        <a:srgbClr val="007A61"/>
      </a:accent4>
      <a:accent5>
        <a:srgbClr val="F6A800"/>
      </a:accent5>
      <a:accent6>
        <a:srgbClr val="E7511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etmed Dokument (typisiert)" ma:contentTypeID="0x010100DFCC7BF08E836541A615029B10C2E6C10D00A8857EE729197F48B0CC298715C54A78" ma:contentTypeVersion="18" ma:contentTypeDescription="" ma:contentTypeScope="" ma:versionID="1f6943f32449e43e0d4a80c68ce11de0">
  <xsd:schema xmlns:xsd="http://www.w3.org/2001/XMLSchema" xmlns:xs="http://www.w3.org/2001/XMLSchema" xmlns:p="http://schemas.microsoft.com/office/2006/metadata/properties" xmlns:ns2="d5d50e20-a0d2-450d-88c7-2e44e1566d79" xmlns:ns3="8a635c72-4f83-4280-8f7e-835d402fc610" xmlns:ns4="f1facc9a-0b9d-424b-b3b8-3a442b2f0fe9" targetNamespace="http://schemas.microsoft.com/office/2006/metadata/properties" ma:root="true" ma:fieldsID="9e74002609a7c69ed67f8f6a5fce5382" ns2:_="" ns3:_="" ns4:_="">
    <xsd:import namespace="d5d50e20-a0d2-450d-88c7-2e44e1566d79"/>
    <xsd:import namespace="8a635c72-4f83-4280-8f7e-835d402fc610"/>
    <xsd:import namespace="f1facc9a-0b9d-424b-b3b8-3a442b2f0fe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KeywordTaxHTField" minOccurs="0"/>
                <xsd:element ref="ns3:TaxCatchAll" minOccurs="0"/>
                <xsd:element ref="ns3:TaxCatchAllLabel" minOccurs="0"/>
                <xsd:element ref="ns2:mc3252a53f3746cd84b73e809bc279a6" minOccurs="0"/>
                <xsd:element ref="ns4:Anmerkungen" minOccurs="0"/>
                <xsd:element ref="ns4:Hier_x0020_finden_x0020_Sie" minOccurs="0"/>
                <xsd:element ref="ns4:K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50e20-a0d2-450d-88c7-2e44e1566d79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8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c3252a53f3746cd84b73e809bc279a6" ma:index="15" nillable="true" ma:taxonomy="true" ma:internalName="mc3252a53f3746cd84b73e809bc279a6" ma:taxonomyFieldName="Dokumententyp" ma:displayName="Dokumententyp" ma:default="3;#Allgemein|6866e575-f504-44a4-a164-b0d4384ac0cd" ma:fieldId="{6c3252a5-3f37-46cd-84b7-3e809bc279a6}" ma:sspId="066da75b-a05a-4867-8689-f33f8d0a18cc" ma:termSetId="95d2271e-3c8c-466d-9378-932433091d0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35c72-4f83-4280-8f7e-835d402fc61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Unternehmensstichwörter" ma:fieldId="{23f27201-bee3-471e-b2e7-b64fd8b7ca38}" ma:taxonomyMulti="true" ma:sspId="066da75b-a05a-4867-8689-f33f8d0a18c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f0cf07ab-a376-4278-ab2e-3680e128a56b}" ma:internalName="TaxCatchAll" ma:showField="CatchAllData" ma:web="61c86a03-4e48-41ac-b8ba-b32c8d2d9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f0cf07ab-a376-4278-ab2e-3680e128a56b}" ma:internalName="TaxCatchAllLabel" ma:readOnly="true" ma:showField="CatchAllDataLabel" ma:web="61c86a03-4e48-41ac-b8ba-b32c8d2d9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acc9a-0b9d-424b-b3b8-3a442b2f0fe9" elementFormDefault="qualified">
    <xsd:import namespace="http://schemas.microsoft.com/office/2006/documentManagement/types"/>
    <xsd:import namespace="http://schemas.microsoft.com/office/infopath/2007/PartnerControls"/>
    <xsd:element name="Anmerkungen" ma:index="17" nillable="true" ma:displayName="Anmerkungen" ma:internalName="Anmerkungen">
      <xsd:simpleType>
        <xsd:restriction base="dms:Text">
          <xsd:maxLength value="255"/>
        </xsd:restriction>
      </xsd:simpleType>
    </xsd:element>
    <xsd:element name="Hier_x0020_finden_x0020_Sie" ma:index="18" nillable="true" ma:displayName="Hier finden Sie" ma:format="Dropdown" ma:internalName="Hier_x0020_finden_x0020_Sie">
      <xsd:simpleType>
        <xsd:restriction base="dms:Choice">
          <xsd:enumeration value="Archiv"/>
          <xsd:enumeration value="250 Jahre Logo"/>
          <xsd:enumeration value="250 Jahre E-Mail Signatur"/>
          <xsd:enumeration value="250 Jahre PowerPoint Vorlage deutsch"/>
          <xsd:enumeration value="250 Jahre PowerPoint Vorlage englisch"/>
          <xsd:enumeration value="250 Jahre Brief Vorlage"/>
          <xsd:enumeration value="Datenschutz"/>
          <xsd:enumeration value="E-Mail Signaturen"/>
          <xsd:enumeration value="Excel Vorlage"/>
          <xsd:enumeration value="Informationen"/>
          <xsd:enumeration value="Offizielle Logo"/>
          <xsd:enumeration value="PowerPoint Vorlagen"/>
          <xsd:enumeration value="Visitenkarten"/>
          <xsd:enumeration value="Word Vorlagen"/>
          <xsd:enumeration value="Poster"/>
        </xsd:restriction>
      </xsd:simpleType>
    </xsd:element>
    <xsd:element name="Kategorie" ma:index="19" nillable="true" ma:displayName="Kategorie" ma:list="{334e31f8-6d1d-4541-a084-7f301d86891e}" ma:internalName="Kategori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66da75b-a05a-4867-8689-f33f8d0a18cc" ContentTypeId="0x010100DFCC7BF08E836541A615029B10C2E6C10D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a635c72-4f83-4280-8f7e-835d402fc610">
      <Terms xmlns="http://schemas.microsoft.com/office/infopath/2007/PartnerControls"/>
    </TaxKeywordTaxHTField>
    <Anmerkungen xmlns="f1facc9a-0b9d-424b-b3b8-3a442b2f0fe9">ohne Inhalt, mit Bildleiste</Anmerkungen>
    <Hier_x0020_finden_x0020_Sie xmlns="f1facc9a-0b9d-424b-b3b8-3a442b2f0fe9">PowerPoint Vorlagen</Hier_x0020_finden_x0020_Sie>
    <mc3252a53f3746cd84b73e809bc279a6 xmlns="d5d50e20-a0d2-450d-88c7-2e44e1566d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Allgemein</TermName>
          <TermId xmlns="http://schemas.microsoft.com/office/infopath/2007/PartnerControls">6866e575-f504-44a4-a164-b0d4384ac0cd</TermId>
        </TermInfo>
      </Terms>
    </mc3252a53f3746cd84b73e809bc279a6>
    <Kategorie xmlns="f1facc9a-0b9d-424b-b3b8-3a442b2f0fe9">1</Kategorie>
    <TaxCatchAll xmlns="8a635c72-4f83-4280-8f7e-835d402fc610">
      <Value>3</Value>
    </TaxCatchAl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61D9FFB7-D681-46F8-B11E-A0DE8DF49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d50e20-a0d2-450d-88c7-2e44e1566d79"/>
    <ds:schemaRef ds:uri="8a635c72-4f83-4280-8f7e-835d402fc610"/>
    <ds:schemaRef ds:uri="f1facc9a-0b9d-424b-b3b8-3a442b2f0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539822-4F68-4EFC-A0C0-86860868BD1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37B9B92-03A4-4524-945F-5D92501C6E95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1facc9a-0b9d-424b-b3b8-3a442b2f0fe9"/>
    <ds:schemaRef ds:uri="http://schemas.microsoft.com/office/infopath/2007/PartnerControls"/>
    <ds:schemaRef ds:uri="http://purl.org/dc/terms/"/>
    <ds:schemaRef ds:uri="8a635c72-4f83-4280-8f7e-835d402fc610"/>
    <ds:schemaRef ds:uri="http://schemas.microsoft.com/office/2006/documentManagement/types"/>
    <ds:schemaRef ds:uri="d5d50e20-a0d2-450d-88c7-2e44e1566d79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9BE23CA-6CB3-4921-BFAF-CE20976956F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7174F4A-A3F6-4B95-B944-953F2C141D0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Vetmeduni_Vienna_PowerPoint_4_3_deutsch</Template>
  <TotalTime>0</TotalTime>
  <Words>661</Words>
  <Application>Microsoft Office PowerPoint</Application>
  <PresentationFormat>Bildschirmpräsentation (4:3)</PresentationFormat>
  <Paragraphs>171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Wingdings</vt:lpstr>
      <vt:lpstr>250Jahre_Vetmeduni_Vienna_PowerPoint_deutsch</vt:lpstr>
      <vt:lpstr>PHAIDRA - Schritt für Schritt </vt:lpstr>
      <vt:lpstr>PowerPoint-Präsentation</vt:lpstr>
      <vt:lpstr>GLOSSAR</vt:lpstr>
      <vt:lpstr>GLOSSAR</vt:lpstr>
      <vt:lpstr>1. MERKLISTE</vt:lpstr>
      <vt:lpstr>1. MERKLISTE –  ZU BEACHTEN</vt:lpstr>
      <vt:lpstr>1. MERKLISTE –  ANMELDUNG</vt:lpstr>
      <vt:lpstr>1. MERKLISTE</vt:lpstr>
      <vt:lpstr>1. MERKLISTE</vt:lpstr>
      <vt:lpstr>1. MERKLISTE</vt:lpstr>
      <vt:lpstr>2. COLLECTION</vt:lpstr>
      <vt:lpstr>2. COLLECTION – ZU BEACHTEN</vt:lpstr>
      <vt:lpstr>2. COLLECTION</vt:lpstr>
      <vt:lpstr>2. COLLECTION</vt:lpstr>
      <vt:lpstr>2. COLLECTION – COLLECTION ERSTELLEN</vt:lpstr>
      <vt:lpstr>2. COLLECTION – COLLECTION ERSTELLEN</vt:lpstr>
      <vt:lpstr>2. COLLECTION –  ZU COLLECTION HINZUFÜGEN </vt:lpstr>
      <vt:lpstr>3. COLLECTIONDATENSATZ</vt:lpstr>
      <vt:lpstr>3. COLLECTIONDATENSATZ – ZU BEACHTEN</vt:lpstr>
      <vt:lpstr>3. COLLECTIONDATENSATZ</vt:lpstr>
      <vt:lpstr>3. COLLECTIONDATENSATZ</vt:lpstr>
      <vt:lpstr>3. COLLECTIONDATENSATZ</vt:lpstr>
      <vt:lpstr>3. COLLECTIONDATENSATZ – COLLECTION BEARBEITEN</vt:lpstr>
      <vt:lpstr>Fragen? Bitte wenden Sie sich an:</vt:lpstr>
    </vt:vector>
  </TitlesOfParts>
  <Company>Vetmeduni Vienna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PHAIDRA</dc:title>
  <dc:creator>Hirschmugl Werner</dc:creator>
  <cp:lastModifiedBy>Hirschmugl Werner</cp:lastModifiedBy>
  <cp:revision>102</cp:revision>
  <cp:lastPrinted>2011-04-12T05:52:45Z</cp:lastPrinted>
  <dcterms:created xsi:type="dcterms:W3CDTF">2021-01-22T16:49:23Z</dcterms:created>
  <dcterms:modified xsi:type="dcterms:W3CDTF">2021-10-12T09:14:33Z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0x010100DFCC7BF08E836541A615029B10C2E6C10D00A8857EE729197F48B0CC298715C54A78</vt:lpwstr>
  </property>
  <property fmtid="{D5CDD505-2E9C-101B-9397-08002B2CF9AE}" pid="3" name="Anmerkungen">
    <vt:lpwstr>ohne Inhalt, mit Bildleiste</vt:lpwstr>
  </property>
  <property fmtid="{D5CDD505-2E9C-101B-9397-08002B2CF9AE}" pid="4" name="Kategorie">
    <vt:lpwstr>PowerPoint Vorlagen</vt:lpwstr>
  </property>
  <property fmtid="{D5CDD505-2E9C-101B-9397-08002B2CF9AE}" pid="5" name="TaxKeyword">
    <vt:lpwstr/>
  </property>
  <property fmtid="{D5CDD505-2E9C-101B-9397-08002B2CF9AE}" pid="6" name="Dokumententyp">
    <vt:lpwstr>3;#Allgemein|6866e575-f504-44a4-a164-b0d4384ac0cd</vt:lpwstr>
  </property>
</Properties>
</file>