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
  </p:notesMasterIdLst>
  <p:sldIdLst>
    <p:sldId id="274" r:id="rId2"/>
    <p:sldId id="258" r:id="rId3"/>
    <p:sldId id="268" r:id="rId4"/>
    <p:sldId id="273" r:id="rId5"/>
  </p:sldIdLst>
  <p:sldSz cx="6858000" cy="9144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1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60"/>
  </p:normalViewPr>
  <p:slideViewPr>
    <p:cSldViewPr>
      <p:cViewPr varScale="1">
        <p:scale>
          <a:sx n="81" d="100"/>
          <a:sy n="81" d="100"/>
        </p:scale>
        <p:origin x="690" y="102"/>
      </p:cViewPr>
      <p:guideLst>
        <p:guide orient="horz" pos="288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5A420761-CCCE-4C88-B137-06CC93612D14}" type="datetimeFigureOut">
              <a:rPr lang="de-DE" smtClean="0"/>
              <a:pPr/>
              <a:t>17.01.2023</a:t>
            </a:fld>
            <a:endParaRPr lang="de-DE"/>
          </a:p>
        </p:txBody>
      </p:sp>
      <p:sp>
        <p:nvSpPr>
          <p:cNvPr id="4" name="Folienbildplatzhalt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D3E5AFDB-6367-41F2-9A22-15C4C0DA794C}" type="slidenum">
              <a:rPr lang="de-DE" smtClean="0"/>
              <a:pPr/>
              <a:t>‹Nr.›</a:t>
            </a:fld>
            <a:endParaRPr lang="de-DE"/>
          </a:p>
        </p:txBody>
      </p:sp>
    </p:spTree>
    <p:extLst>
      <p:ext uri="{BB962C8B-B14F-4D97-AF65-F5344CB8AC3E}">
        <p14:creationId xmlns:p14="http://schemas.microsoft.com/office/powerpoint/2010/main" val="20013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3E5AFDB-6367-41F2-9A22-15C4C0DA794C}" type="slidenum">
              <a:rPr lang="de-DE" smtClean="0"/>
              <a:pPr/>
              <a:t>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66185"/>
            <a:ext cx="1543050" cy="780203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66185"/>
            <a:ext cx="4514850" cy="7802033"/>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EF46A72-6847-477E-B460-5DC24A26E0D4}" type="datetimeFigureOut">
              <a:rPr lang="de-DE" smtClean="0"/>
              <a:pPr/>
              <a:t>17.01.2023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CDA0709-FA8E-484D-B1E9-75DE3DB1F8D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EF46A72-6847-477E-B460-5DC24A26E0D4}" type="datetimeFigureOut">
              <a:rPr lang="de-DE" smtClean="0"/>
              <a:pPr/>
              <a:t>17.01.2023</a:t>
            </a:fld>
            <a:endParaRPr lang="de-DE"/>
          </a:p>
        </p:txBody>
      </p:sp>
      <p:sp>
        <p:nvSpPr>
          <p:cNvPr id="5" name="Fußzeilenplatzhalt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DA0709-FA8E-484D-B1E9-75DE3DB1F8D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495" y="1043608"/>
            <a:ext cx="6741368" cy="7879080"/>
          </a:xfrm>
          <a:prstGeom prst="rect">
            <a:avLst/>
          </a:prstGeom>
          <a:noFill/>
        </p:spPr>
        <p:txBody>
          <a:bodyPr wrap="square" rtlCol="0">
            <a:spAutoFit/>
          </a:bodyPr>
          <a:lstStyle/>
          <a:p>
            <a:pPr algn="ctr"/>
            <a:endParaRPr lang="de-DE" sz="1100" b="1" dirty="0">
              <a:latin typeface="Fakt Bln" panose="020B0003040202020003" pitchFamily="34" charset="0"/>
            </a:endParaRPr>
          </a:p>
          <a:p>
            <a:r>
              <a:rPr lang="de-DE" sz="1100" b="1" dirty="0">
                <a:latin typeface="Fakt Bln" panose="020B0003040202020003" pitchFamily="34" charset="0"/>
              </a:rPr>
              <a:t>PROGRAMMZUSAMMENFASSUNG UND MANUAL ZUR MPS-DATENBANK</a:t>
            </a:r>
          </a:p>
          <a:p>
            <a:br>
              <a:rPr lang="de-DE" sz="1100" dirty="0">
                <a:latin typeface="Fakt Bln" panose="020B0003040202020003" pitchFamily="34" charset="0"/>
              </a:rPr>
            </a:br>
            <a:r>
              <a:rPr lang="de-DE" sz="1100" dirty="0">
                <a:latin typeface="Fakt Bln" panose="020B0003040202020003" pitchFamily="34" charset="0"/>
              </a:rPr>
              <a:t>Anlässlich des 60. Jahrestages der Rede von US-Außenminister George C. Marshall haben die Republik Österreich und die Vereinigten Staaten von Amerika in einem Memorandum </a:t>
            </a:r>
            <a:r>
              <a:rPr lang="de-DE" sz="1100" dirty="0" err="1">
                <a:latin typeface="Fakt Bln" panose="020B0003040202020003" pitchFamily="34" charset="0"/>
              </a:rPr>
              <a:t>of</a:t>
            </a:r>
            <a:r>
              <a:rPr lang="de-DE" sz="1100" dirty="0">
                <a:latin typeface="Fakt Bln" panose="020B0003040202020003" pitchFamily="34" charset="0"/>
              </a:rPr>
              <a:t> Understanding am 5. Juni 2007 ihren Willen bekundet, das gegenseitige Verständnis durch ein bilaterales Austauschprogramm weiter auszubauen. Die Marshallplan-Jubiläumsstiftung setzt dies durch ein sog. </a:t>
            </a:r>
            <a:r>
              <a:rPr lang="de-DE" sz="1100" b="1" dirty="0">
                <a:latin typeface="Fakt Bln" panose="020B0003040202020003" pitchFamily="34" charset="0"/>
              </a:rPr>
              <a:t>Marshallplan </a:t>
            </a:r>
            <a:r>
              <a:rPr lang="de-DE" sz="1100" b="1" dirty="0" err="1">
                <a:latin typeface="Fakt Bln" panose="020B0003040202020003" pitchFamily="34" charset="0"/>
              </a:rPr>
              <a:t>Scholarship</a:t>
            </a:r>
            <a:r>
              <a:rPr lang="de-DE" sz="1100" b="1" dirty="0">
                <a:latin typeface="Fakt Bln" panose="020B0003040202020003" pitchFamily="34" charset="0"/>
              </a:rPr>
              <a:t> Programm </a:t>
            </a:r>
            <a:r>
              <a:rPr lang="de-DE" sz="1100" dirty="0">
                <a:latin typeface="Fakt Bln" panose="020B0003040202020003" pitchFamily="34" charset="0"/>
              </a:rPr>
              <a:t>um. Das Ziel ist die Erhöhung der Anzahl an Gaststudierenden aus den Vereinigten Staaten in Österreich und umgekehrt. Die Universitäten bzw. Fachhochschulen beider Länder sind mit den bestehenden Netzwerken und ihrer Infrastruktur in die Umsetzung eingebunden.</a:t>
            </a:r>
            <a:br>
              <a:rPr lang="de-DE" sz="1100" dirty="0">
                <a:latin typeface="Fakt Bln" panose="020B0003040202020003" pitchFamily="34" charset="0"/>
              </a:rPr>
            </a:br>
            <a:endParaRPr lang="de-DE" sz="1100" dirty="0">
              <a:latin typeface="Fakt Bln" panose="020B0003040202020003" pitchFamily="34" charset="0"/>
            </a:endParaRPr>
          </a:p>
          <a:p>
            <a:r>
              <a:rPr lang="de-DE" sz="1100" b="1" dirty="0">
                <a:latin typeface="Fakt Bln" panose="020B0003040202020003" pitchFamily="34" charset="0"/>
              </a:rPr>
              <a:t>ABLAUF</a:t>
            </a:r>
          </a:p>
          <a:p>
            <a:br>
              <a:rPr lang="de-DE" sz="1100" dirty="0">
                <a:latin typeface="Fakt Bln" panose="020B0003040202020003" pitchFamily="34" charset="0"/>
              </a:rPr>
            </a:br>
            <a:r>
              <a:rPr lang="de-DE" sz="1100" dirty="0">
                <a:latin typeface="Fakt Bln" panose="020B0003040202020003" pitchFamily="34" charset="0"/>
              </a:rPr>
              <a:t>Die Stiftung teilt der Universität/Fachhochschule jährlich die mögliche </a:t>
            </a:r>
            <a:r>
              <a:rPr lang="de-DE" sz="1100" dirty="0" err="1">
                <a:latin typeface="Fakt Bln" panose="020B0003040202020003" pitchFamily="34" charset="0"/>
              </a:rPr>
              <a:t>Teilnehmer:innenanzahl</a:t>
            </a:r>
            <a:r>
              <a:rPr lang="de-DE" sz="1100" dirty="0">
                <a:latin typeface="Fakt Bln" panose="020B0003040202020003" pitchFamily="34" charset="0"/>
              </a:rPr>
              <a:t> (Quote) mit. Die Universität/Fachhochschule nominiert im Rahmen von zwei Bewerbungsrunden (Calls) mittels einer web-basierten Datenbank geeignete </a:t>
            </a:r>
            <a:r>
              <a:rPr lang="de-DE" sz="1100" dirty="0" err="1">
                <a:latin typeface="Fakt Bln" panose="020B0003040202020003" pitchFamily="34" charset="0"/>
              </a:rPr>
              <a:t>Kandidat:innen</a:t>
            </a:r>
            <a:r>
              <a:rPr lang="de-DE" sz="1100" dirty="0">
                <a:latin typeface="Fakt Bln" panose="020B0003040202020003" pitchFamily="34" charset="0"/>
              </a:rPr>
              <a:t>, sowohl Incoming als auch Outgoing, deren Forschungs-/Studienvorhaben der Stiftung zur Entscheidung vorgelegt werden. Über dieses Vorhaben wird von der Stiftung mit den </a:t>
            </a:r>
            <a:r>
              <a:rPr lang="de-DE" sz="1100" dirty="0" err="1">
                <a:latin typeface="Fakt Bln" panose="020B0003040202020003" pitchFamily="34" charset="0"/>
              </a:rPr>
              <a:t>BewerberInnen</a:t>
            </a:r>
            <a:r>
              <a:rPr lang="de-DE" sz="1100" dirty="0">
                <a:latin typeface="Fakt Bln" panose="020B0003040202020003" pitchFamily="34" charset="0"/>
              </a:rPr>
              <a:t> eine Vereinbarung getroffen.</a:t>
            </a:r>
          </a:p>
          <a:p>
            <a:endParaRPr lang="de-DE" sz="1100" dirty="0">
              <a:latin typeface="Fakt Bln" panose="020B0003040202020003" pitchFamily="34" charset="0"/>
            </a:endParaRPr>
          </a:p>
          <a:p>
            <a:r>
              <a:rPr lang="de-DE" sz="1100" dirty="0">
                <a:latin typeface="Fakt Bln" panose="020B0003040202020003" pitchFamily="34" charset="0"/>
              </a:rPr>
              <a:t>Nach Überprüfung der Voraussetzungen  - wie in dieser Information erläutert - vor Beginn des Studienaufenthaltes durch die Universität/Fachhochschule überweist die Stiftung eine erste Rate an die </a:t>
            </a:r>
            <a:r>
              <a:rPr lang="de-DE" sz="1100" dirty="0" err="1">
                <a:latin typeface="Fakt Bln" panose="020B0003040202020003" pitchFamily="34" charset="0"/>
              </a:rPr>
              <a:t>Teilnehmer:innen</a:t>
            </a:r>
            <a:r>
              <a:rPr lang="de-DE" sz="1100" dirty="0">
                <a:latin typeface="Fakt Bln" panose="020B0003040202020003" pitchFamily="34" charset="0"/>
              </a:rPr>
              <a:t>; nach Rückkehr und Vorlage der Forschungsergebnisse durch die </a:t>
            </a:r>
            <a:r>
              <a:rPr lang="de-DE" sz="1100" dirty="0" err="1">
                <a:latin typeface="Fakt Bln" panose="020B0003040202020003" pitchFamily="34" charset="0"/>
              </a:rPr>
              <a:t>Teilnehmer:innen</a:t>
            </a:r>
            <a:r>
              <a:rPr lang="de-DE" sz="1100" dirty="0">
                <a:latin typeface="Fakt Bln" panose="020B0003040202020003" pitchFamily="34" charset="0"/>
              </a:rPr>
              <a:t> und der Approbation durch die Universität/Fachhochschule sowie Vorliegen aller anderen Voraussetzungen werden die Schlussraten an die </a:t>
            </a:r>
            <a:r>
              <a:rPr lang="de-DE" sz="1100" dirty="0" err="1">
                <a:latin typeface="Fakt Bln" panose="020B0003040202020003" pitchFamily="34" charset="0"/>
              </a:rPr>
              <a:t>Teilnehmer:innen</a:t>
            </a:r>
            <a:r>
              <a:rPr lang="de-DE" sz="1100" dirty="0">
                <a:latin typeface="Fakt Bln" panose="020B0003040202020003" pitchFamily="34" charset="0"/>
              </a:rPr>
              <a:t> angewiesen. </a:t>
            </a:r>
            <a:r>
              <a:rPr lang="de-DE" sz="1100" dirty="0" err="1">
                <a:latin typeface="Fakt Bln" panose="020B0003040202020003" pitchFamily="34" charset="0"/>
              </a:rPr>
              <a:t>Teilnehmer:innen</a:t>
            </a:r>
            <a:r>
              <a:rPr lang="de-DE" sz="1100" dirty="0">
                <a:latin typeface="Fakt Bln" panose="020B0003040202020003" pitchFamily="34" charset="0"/>
              </a:rPr>
              <a:t> und Universität/Fachhochschule  werden von beiden Zahlungsvorgängen in Kenntnis gesetzt. </a:t>
            </a:r>
          </a:p>
          <a:p>
            <a:endParaRPr lang="de-DE" sz="1100" dirty="0">
              <a:latin typeface="Fakt Bln" panose="020B0003040202020003" pitchFamily="34" charset="0"/>
            </a:endParaRPr>
          </a:p>
          <a:p>
            <a:r>
              <a:rPr lang="de-DE" sz="1100" dirty="0">
                <a:latin typeface="Fakt Bln" panose="020B0003040202020003" pitchFamily="34" charset="0"/>
              </a:rPr>
              <a:t>Die Universität/Fachhochschule verpflichtet sich zur Betreuung, Information, Beratung und Unterstützung der </a:t>
            </a:r>
            <a:r>
              <a:rPr lang="de-DE" sz="1100" dirty="0" err="1">
                <a:latin typeface="Fakt Bln" panose="020B0003040202020003" pitchFamily="34" charset="0"/>
              </a:rPr>
              <a:t>Teilnehmer:innen</a:t>
            </a:r>
            <a:r>
              <a:rPr lang="de-DE" sz="1100" dirty="0">
                <a:latin typeface="Fakt Bln" panose="020B0003040202020003" pitchFamily="34" charset="0"/>
              </a:rPr>
              <a:t>, insbesondere hinsichtlich Vorgaben, </a:t>
            </a:r>
            <a:r>
              <a:rPr lang="de-DE" sz="1100" dirty="0" err="1">
                <a:latin typeface="Fakt Bln" panose="020B0003040202020003" pitchFamily="34" charset="0"/>
              </a:rPr>
              <a:t>Requirements</a:t>
            </a:r>
            <a:r>
              <a:rPr lang="de-DE" sz="1100" dirty="0">
                <a:latin typeface="Fakt Bln" panose="020B0003040202020003" pitchFamily="34" charset="0"/>
              </a:rPr>
              <a:t>, Aufenthaltsrecht, Versicherung und Wohnungssuche. Die Teilnahme am Studienbetrieb, die Nutzung der universitären Einrichtungen und Netzwerke sind mit umfasst. Die </a:t>
            </a:r>
            <a:r>
              <a:rPr lang="de-DE" sz="1100" dirty="0" err="1">
                <a:latin typeface="Fakt Bln" panose="020B0003040202020003" pitchFamily="34" charset="0"/>
              </a:rPr>
              <a:t>Teilnehmer:innen</a:t>
            </a:r>
            <a:r>
              <a:rPr lang="de-DE" sz="1100" dirty="0">
                <a:latin typeface="Fakt Bln" panose="020B0003040202020003" pitchFamily="34" charset="0"/>
              </a:rPr>
              <a:t> haben der Universität/Fachhochschule eine ausreichende Kranken- und Unfallversicherung, inklusive Rückhol- und Überführungsgarantie sowie eine ausreichende Haftpflichtversicherung vor Antritt nachzuweisen. Die Universität/Fachhochschule  wird die am Austausch beteiligte andere Universität informieren, dass diese ebensolche Verpflichtungen zu erfüllen hat. Von der Universität/Fachhochschule werden Betreuer namhaft gemacht, die verantwortlich für o.g. Umsetzung zeichnen. </a:t>
            </a:r>
          </a:p>
          <a:p>
            <a:endParaRPr lang="de-DE" sz="1100" dirty="0">
              <a:latin typeface="Fakt Bln" panose="020B0003040202020003" pitchFamily="34" charset="0"/>
            </a:endParaRPr>
          </a:p>
          <a:p>
            <a:pPr lvl="0"/>
            <a:r>
              <a:rPr lang="de-DE" sz="1100" dirty="0">
                <a:solidFill>
                  <a:prstClr val="black"/>
                </a:solidFill>
                <a:latin typeface="Fakt Bln" panose="020B0003040202020003" pitchFamily="34" charset="0"/>
              </a:rPr>
              <a:t>Grundsätzlich kann dieses Programm der Marshallplan-Jubiläumsstiftung den Studierenden nicht nur bei aktuellen Ausschreibungen, sondern das gesamte Studienjahr über von den internationalen Büros präsentiert, beworben bzw. angeboten werden. Selbstverständlich können jederzeit - nicht nur während der Ausschreibungsphasen - Bewerbungen angenommen und als "</a:t>
            </a:r>
            <a:r>
              <a:rPr lang="de-DE" sz="1100" dirty="0" err="1">
                <a:solidFill>
                  <a:prstClr val="black"/>
                </a:solidFill>
                <a:latin typeface="Fakt Bln" panose="020B0003040202020003" pitchFamily="34" charset="0"/>
              </a:rPr>
              <a:t>pre-application</a:t>
            </a:r>
            <a:r>
              <a:rPr lang="de-DE" sz="1100" dirty="0">
                <a:solidFill>
                  <a:prstClr val="black"/>
                </a:solidFill>
                <a:latin typeface="Fakt Bln" panose="020B0003040202020003" pitchFamily="34" charset="0"/>
              </a:rPr>
              <a:t>" eingegeben werden.</a:t>
            </a:r>
          </a:p>
          <a:p>
            <a:endParaRPr lang="de-DE" sz="1100" dirty="0">
              <a:latin typeface="Fakt Bln" panose="020B0003040202020003" pitchFamily="34" charset="0"/>
            </a:endParaRPr>
          </a:p>
          <a:p>
            <a:r>
              <a:rPr lang="de-DE" sz="1100" b="1" i="1" dirty="0">
                <a:latin typeface="Fakt Bln" panose="020B0003040202020003" pitchFamily="34" charset="0"/>
              </a:rPr>
              <a:t>Folgender Leitfaden bietet eine Anleitung zu Struktur und Betreuung der </a:t>
            </a:r>
            <a:r>
              <a:rPr lang="de-DE" sz="1100" b="1" i="1" dirty="0" err="1">
                <a:latin typeface="Fakt Bln" panose="020B0003040202020003" pitchFamily="34" charset="0"/>
              </a:rPr>
              <a:t>Scholarship</a:t>
            </a:r>
            <a:r>
              <a:rPr lang="de-DE" sz="1100" b="1" i="1" dirty="0">
                <a:latin typeface="Fakt Bln" panose="020B0003040202020003" pitchFamily="34" charset="0"/>
              </a:rPr>
              <a:t> Datenbank.</a:t>
            </a:r>
            <a:endParaRPr lang="de-DE" sz="1100" dirty="0">
              <a:latin typeface="Fakt Bln" panose="020B0003040202020003" pitchFamily="34" charset="0"/>
            </a:endParaRPr>
          </a:p>
          <a:p>
            <a:endParaRPr lang="de-DE" sz="1100" dirty="0">
              <a:latin typeface="Fakt Bln" panose="020B0003040202020003" pitchFamily="34" charset="0"/>
            </a:endParaRPr>
          </a:p>
          <a:p>
            <a:br>
              <a:rPr lang="de-DE" sz="1100" dirty="0">
                <a:latin typeface="Fakt Bln" panose="020B0003040202020003" pitchFamily="34" charset="0"/>
              </a:rPr>
            </a:br>
            <a:br>
              <a:rPr lang="de-DE" sz="1100" i="1" dirty="0">
                <a:latin typeface="Fakt Bln" panose="020B0003040202020003" pitchFamily="34" charset="0"/>
              </a:rPr>
            </a:br>
            <a:endParaRPr lang="de-DE" sz="1100" dirty="0">
              <a:latin typeface="Fakt Bln" panose="020B0003040202020003" pitchFamily="34" charset="0"/>
            </a:endParaRPr>
          </a:p>
        </p:txBody>
      </p:sp>
      <p:pic>
        <p:nvPicPr>
          <p:cNvPr id="5" name="Grafik 4">
            <a:extLst>
              <a:ext uri="{FF2B5EF4-FFF2-40B4-BE49-F238E27FC236}">
                <a16:creationId xmlns:a16="http://schemas.microsoft.com/office/drawing/2014/main" id="{95F9628C-0F0F-4512-A2AF-4BD1896743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632" y="53951"/>
            <a:ext cx="1944216" cy="91078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331517310"/>
              </p:ext>
            </p:extLst>
          </p:nvPr>
        </p:nvGraphicFramePr>
        <p:xfrm>
          <a:off x="0" y="0"/>
          <a:ext cx="6858000" cy="6156182"/>
        </p:xfrm>
        <a:graphic>
          <a:graphicData uri="http://schemas.openxmlformats.org/drawingml/2006/table">
            <a:tbl>
              <a:tblPr/>
              <a:tblGrid>
                <a:gridCol w="2018882">
                  <a:extLst>
                    <a:ext uri="{9D8B030D-6E8A-4147-A177-3AD203B41FA5}">
                      <a16:colId xmlns:a16="http://schemas.microsoft.com/office/drawing/2014/main" val="20000"/>
                    </a:ext>
                  </a:extLst>
                </a:gridCol>
                <a:gridCol w="4605323">
                  <a:extLst>
                    <a:ext uri="{9D8B030D-6E8A-4147-A177-3AD203B41FA5}">
                      <a16:colId xmlns:a16="http://schemas.microsoft.com/office/drawing/2014/main" val="20001"/>
                    </a:ext>
                  </a:extLst>
                </a:gridCol>
                <a:gridCol w="233795">
                  <a:extLst>
                    <a:ext uri="{9D8B030D-6E8A-4147-A177-3AD203B41FA5}">
                      <a16:colId xmlns:a16="http://schemas.microsoft.com/office/drawing/2014/main" val="20002"/>
                    </a:ext>
                  </a:extLst>
                </a:gridCol>
              </a:tblGrid>
              <a:tr h="291657">
                <a:tc>
                  <a:txBody>
                    <a:bodyPr/>
                    <a:lstStyle/>
                    <a:p>
                      <a:pPr algn="l"/>
                      <a:r>
                        <a:rPr lang="de-DE" sz="1200" b="1" dirty="0">
                          <a:solidFill>
                            <a:srgbClr val="FF0000"/>
                          </a:solidFill>
                        </a:rPr>
                        <a:t> </a:t>
                      </a:r>
                      <a:r>
                        <a:rPr lang="de-DE" sz="1200" b="1" dirty="0" err="1">
                          <a:solidFill>
                            <a:srgbClr val="FF0000"/>
                          </a:solidFill>
                        </a:rPr>
                        <a:t>Pre</a:t>
                      </a:r>
                      <a:r>
                        <a:rPr lang="de-DE" sz="1200" b="1" dirty="0">
                          <a:solidFill>
                            <a:srgbClr val="FF0000"/>
                          </a:solidFill>
                        </a:rPr>
                        <a:t> </a:t>
                      </a:r>
                      <a:r>
                        <a:rPr lang="de-DE" sz="1200" b="1" dirty="0" err="1">
                          <a:solidFill>
                            <a:srgbClr val="FF0000"/>
                          </a:solidFill>
                        </a:rPr>
                        <a:t>application</a:t>
                      </a:r>
                      <a:endParaRPr lang="de-DE" sz="1200" b="1" dirty="0">
                        <a:solidFill>
                          <a:srgbClr val="FF0000"/>
                        </a:solidFill>
                      </a:endParaRP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0"/>
                  </a:ext>
                </a:extLst>
              </a:tr>
              <a:tr h="385878">
                <a:tc>
                  <a:txBody>
                    <a:bodyPr/>
                    <a:lstStyle/>
                    <a:p>
                      <a:pPr algn="l"/>
                      <a:r>
                        <a:rPr lang="de-DE" sz="1200" dirty="0"/>
                        <a:t> Status</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291657">
                <a:tc>
                  <a:txBody>
                    <a:bodyPr/>
                    <a:lstStyle/>
                    <a:p>
                      <a:pPr algn="l"/>
                      <a:r>
                        <a:rPr lang="de-DE" sz="1200" dirty="0"/>
                        <a:t> </a:t>
                      </a:r>
                      <a:r>
                        <a:rPr lang="de-DE" sz="1200" dirty="0" err="1"/>
                        <a:t>university</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291657">
                <a:tc>
                  <a:txBody>
                    <a:bodyPr/>
                    <a:lstStyle/>
                    <a:p>
                      <a:pPr algn="l"/>
                      <a:r>
                        <a:rPr lang="de-DE" sz="1200" dirty="0"/>
                        <a:t> </a:t>
                      </a:r>
                      <a:r>
                        <a:rPr lang="de-DE" sz="1200" dirty="0" err="1"/>
                        <a:t>call</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3"/>
                  </a:ext>
                </a:extLst>
              </a:tr>
              <a:tr h="313702">
                <a:tc>
                  <a:txBody>
                    <a:bodyPr/>
                    <a:lstStyle/>
                    <a:p>
                      <a:pPr algn="l"/>
                      <a:r>
                        <a:rPr lang="de-DE" sz="1200" dirty="0"/>
                        <a:t> </a:t>
                      </a:r>
                      <a:r>
                        <a:rPr lang="de-DE" sz="1200" dirty="0" err="1"/>
                        <a:t>application</a:t>
                      </a:r>
                      <a:r>
                        <a:rPr lang="de-DE" sz="1200" dirty="0"/>
                        <a:t> </a:t>
                      </a:r>
                      <a:r>
                        <a:rPr lang="de-DE" sz="1200" dirty="0" err="1"/>
                        <a:t>number</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r h="196060">
                <a:tc gridSpan="3">
                  <a:txBody>
                    <a:bodyPr/>
                    <a:lstStyle/>
                    <a:p>
                      <a:pPr algn="l"/>
                      <a:r>
                        <a:rPr lang="de-DE" sz="1200" b="1" dirty="0"/>
                        <a:t> Student Data</a:t>
                      </a:r>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5"/>
                  </a:ext>
                </a:extLst>
              </a:tr>
              <a:tr h="291657">
                <a:tc>
                  <a:txBody>
                    <a:bodyPr/>
                    <a:lstStyle/>
                    <a:p>
                      <a:pPr algn="l"/>
                      <a:r>
                        <a:rPr lang="de-DE" sz="1200" dirty="0"/>
                        <a:t> </a:t>
                      </a:r>
                      <a:r>
                        <a:rPr lang="de-DE" sz="1200" dirty="0" err="1"/>
                        <a:t>firstname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6"/>
                  </a:ext>
                </a:extLst>
              </a:tr>
              <a:tr h="291657">
                <a:tc>
                  <a:txBody>
                    <a:bodyPr/>
                    <a:lstStyle/>
                    <a:p>
                      <a:pPr algn="l"/>
                      <a:r>
                        <a:rPr lang="de-DE" sz="1200" dirty="0"/>
                        <a:t> </a:t>
                      </a:r>
                      <a:r>
                        <a:rPr lang="de-DE" sz="1200" dirty="0" err="1"/>
                        <a:t>lastname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7"/>
                  </a:ext>
                </a:extLst>
              </a:tr>
              <a:tr h="356215">
                <a:tc>
                  <a:txBody>
                    <a:bodyPr/>
                    <a:lstStyle/>
                    <a:p>
                      <a:pPr algn="l"/>
                      <a:r>
                        <a:rPr lang="de-DE" sz="1200" dirty="0"/>
                        <a:t> sex</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male   </a:t>
                      </a:r>
                      <a:r>
                        <a:rPr lang="el-GR" sz="1200" dirty="0"/>
                        <a:t>Ο</a:t>
                      </a:r>
                      <a:r>
                        <a:rPr lang="de-DE" sz="1200" dirty="0"/>
                        <a:t>  </a:t>
                      </a:r>
                      <a:r>
                        <a:rPr lang="de-DE" sz="1200" dirty="0" err="1"/>
                        <a:t>female</a:t>
                      </a:r>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8"/>
                  </a:ext>
                </a:extLst>
              </a:tr>
              <a:tr h="294576">
                <a:tc>
                  <a:txBody>
                    <a:bodyPr/>
                    <a:lstStyle/>
                    <a:p>
                      <a:pPr algn="l"/>
                      <a:r>
                        <a:rPr lang="de-DE" sz="1200" dirty="0"/>
                        <a:t> </a:t>
                      </a:r>
                      <a:r>
                        <a:rPr lang="de-DE" sz="1200" dirty="0" err="1"/>
                        <a:t>degree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el-GR" sz="1200" dirty="0"/>
                        <a:t>Ο</a:t>
                      </a:r>
                      <a:r>
                        <a:rPr lang="de-DE" sz="1200" dirty="0"/>
                        <a:t> Mag.  </a:t>
                      </a:r>
                      <a:r>
                        <a:rPr lang="el-GR" sz="1200" dirty="0"/>
                        <a:t>Ο</a:t>
                      </a:r>
                      <a:r>
                        <a:rPr lang="de-DE" sz="1200" dirty="0"/>
                        <a:t> Dr.  </a:t>
                      </a:r>
                      <a:r>
                        <a:rPr lang="el-GR" sz="1200" dirty="0"/>
                        <a:t>Ο</a:t>
                      </a:r>
                      <a:r>
                        <a:rPr lang="de-DE" sz="1200" dirty="0"/>
                        <a:t> DI  </a:t>
                      </a:r>
                      <a:r>
                        <a:rPr lang="el-GR" sz="1200" dirty="0"/>
                        <a:t>Ο</a:t>
                      </a:r>
                      <a:r>
                        <a:rPr lang="de-DE" sz="1200" dirty="0"/>
                        <a:t> </a:t>
                      </a:r>
                      <a:r>
                        <a:rPr lang="de-DE" sz="1200" dirty="0" err="1"/>
                        <a:t>other</a:t>
                      </a:r>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187" marR="4187" marT="3723" marB="3723">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tcPr>
                </a:tc>
                <a:extLst>
                  <a:ext uri="{0D108BD9-81ED-4DB2-BD59-A6C34878D82A}">
                    <a16:rowId xmlns:a16="http://schemas.microsoft.com/office/drawing/2014/main" val="10009"/>
                  </a:ext>
                </a:extLst>
              </a:tr>
              <a:tr h="287219">
                <a:tc>
                  <a:txBody>
                    <a:bodyPr/>
                    <a:lstStyle/>
                    <a:p>
                      <a:pPr algn="l"/>
                      <a:r>
                        <a:rPr lang="de-DE" sz="1200" dirty="0"/>
                        <a:t> date </a:t>
                      </a:r>
                      <a:r>
                        <a:rPr lang="de-DE" sz="1200" dirty="0" err="1"/>
                        <a:t>of</a:t>
                      </a:r>
                      <a:r>
                        <a:rPr lang="de-DE" sz="1200" dirty="0"/>
                        <a:t> </a:t>
                      </a:r>
                      <a:r>
                        <a:rPr lang="de-DE" sz="1200" dirty="0" err="1"/>
                        <a:t>birth</a:t>
                      </a:r>
                      <a:r>
                        <a:rPr lang="de-DE" sz="1200" dirty="0"/>
                        <a:t> (DD.MM.YYYY)</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gridSpan="2">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extLst>
                  <a:ext uri="{0D108BD9-81ED-4DB2-BD59-A6C34878D82A}">
                    <a16:rowId xmlns:a16="http://schemas.microsoft.com/office/drawing/2014/main" val="10010"/>
                  </a:ext>
                </a:extLst>
              </a:tr>
              <a:tr h="291657">
                <a:tc>
                  <a:txBody>
                    <a:bodyPr/>
                    <a:lstStyle/>
                    <a:p>
                      <a:pPr algn="l"/>
                      <a:r>
                        <a:rPr lang="de-DE" sz="1200" dirty="0"/>
                        <a:t> </a:t>
                      </a:r>
                      <a:r>
                        <a:rPr lang="de-DE" sz="1200" dirty="0" err="1"/>
                        <a:t>home</a:t>
                      </a:r>
                      <a:r>
                        <a:rPr lang="de-DE" sz="1200" dirty="0"/>
                        <a:t> </a:t>
                      </a:r>
                      <a:r>
                        <a:rPr lang="de-DE" sz="1200" dirty="0" err="1"/>
                        <a:t>address</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1"/>
                  </a:ext>
                </a:extLst>
              </a:tr>
              <a:tr h="291657">
                <a:tc>
                  <a:txBody>
                    <a:bodyPr/>
                    <a:lstStyle/>
                    <a:p>
                      <a:pPr algn="l"/>
                      <a:r>
                        <a:rPr lang="de-DE" sz="1200" dirty="0"/>
                        <a:t> </a:t>
                      </a:r>
                      <a:r>
                        <a:rPr lang="de-DE" sz="1200" dirty="0" err="1"/>
                        <a:t>zip</a:t>
                      </a:r>
                      <a:r>
                        <a:rPr lang="de-DE" sz="1200" dirty="0"/>
                        <a:t> code / </a:t>
                      </a:r>
                      <a:r>
                        <a:rPr lang="de-DE" sz="1200" dirty="0" err="1"/>
                        <a:t>city</a:t>
                      </a:r>
                      <a:r>
                        <a:rPr lang="de-DE" sz="1200" dirty="0"/>
                        <a:t> /</a:t>
                      </a:r>
                      <a:r>
                        <a:rPr lang="de-DE" sz="1200" dirty="0" err="1"/>
                        <a:t>state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2"/>
                  </a:ext>
                </a:extLst>
              </a:tr>
              <a:tr h="291657">
                <a:tc>
                  <a:txBody>
                    <a:bodyPr/>
                    <a:lstStyle/>
                    <a:p>
                      <a:pPr algn="l"/>
                      <a:r>
                        <a:rPr lang="de-DE" sz="1200" dirty="0"/>
                        <a:t> </a:t>
                      </a:r>
                      <a:r>
                        <a:rPr lang="de-DE" sz="1200" dirty="0" err="1"/>
                        <a:t>zip</a:t>
                      </a:r>
                      <a:r>
                        <a:rPr lang="de-DE" sz="1200" dirty="0"/>
                        <a:t> code / </a:t>
                      </a:r>
                      <a:r>
                        <a:rPr lang="de-DE" sz="1200" dirty="0" err="1"/>
                        <a:t>city</a:t>
                      </a:r>
                      <a:r>
                        <a:rPr lang="de-DE" sz="1200" dirty="0"/>
                        <a:t> /</a:t>
                      </a:r>
                      <a:r>
                        <a:rPr lang="de-DE" sz="1200" dirty="0" err="1"/>
                        <a:t>state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3"/>
                  </a:ext>
                </a:extLst>
              </a:tr>
              <a:tr h="291657">
                <a:tc>
                  <a:txBody>
                    <a:bodyPr/>
                    <a:lstStyle/>
                    <a:p>
                      <a:pPr algn="l"/>
                      <a:r>
                        <a:rPr lang="de-DE" sz="1200" dirty="0"/>
                        <a:t> Country</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Austria  </a:t>
                      </a:r>
                      <a:r>
                        <a:rPr lang="el-GR" sz="1200" dirty="0"/>
                        <a:t>Ο</a:t>
                      </a:r>
                      <a:r>
                        <a:rPr lang="de-DE" sz="1200" dirty="0"/>
                        <a:t> U.S.A.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3543348314"/>
                  </a:ext>
                </a:extLst>
              </a:tr>
              <a:tr h="291657">
                <a:tc>
                  <a:txBody>
                    <a:bodyPr/>
                    <a:lstStyle/>
                    <a:p>
                      <a:pPr algn="l"/>
                      <a:r>
                        <a:rPr lang="de-DE" sz="1200" dirty="0"/>
                        <a:t> </a:t>
                      </a:r>
                      <a:r>
                        <a:rPr lang="de-DE" sz="1200" dirty="0" err="1"/>
                        <a:t>citizenship</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4"/>
                  </a:ext>
                </a:extLst>
              </a:tr>
              <a:tr h="291657">
                <a:tc>
                  <a:txBody>
                    <a:bodyPr/>
                    <a:lstStyle/>
                    <a:p>
                      <a:pPr algn="l"/>
                      <a:r>
                        <a:rPr lang="de-DE" sz="1200" dirty="0"/>
                        <a:t> </a:t>
                      </a:r>
                      <a:r>
                        <a:rPr lang="de-DE" sz="1200" dirty="0" err="1"/>
                        <a:t>telephone</a:t>
                      </a:r>
                      <a:r>
                        <a:rPr lang="de-DE" sz="1200" dirty="0"/>
                        <a:t> </a:t>
                      </a:r>
                      <a:r>
                        <a:rPr lang="de-DE" sz="1200" dirty="0" err="1"/>
                        <a:t>number</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5"/>
                  </a:ext>
                </a:extLst>
              </a:tr>
              <a:tr h="291657">
                <a:tc>
                  <a:txBody>
                    <a:bodyPr/>
                    <a:lstStyle/>
                    <a:p>
                      <a:pPr algn="l"/>
                      <a:r>
                        <a:rPr lang="de-DE" sz="1200" dirty="0"/>
                        <a:t> </a:t>
                      </a:r>
                      <a:r>
                        <a:rPr lang="de-DE" sz="1200" dirty="0" err="1"/>
                        <a:t>cellphone</a:t>
                      </a:r>
                      <a:r>
                        <a:rPr lang="de-DE" sz="1200" dirty="0"/>
                        <a:t> </a:t>
                      </a:r>
                      <a:r>
                        <a:rPr lang="de-DE" sz="1200" dirty="0" err="1"/>
                        <a:t>number</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6"/>
                  </a:ext>
                </a:extLst>
              </a:tr>
              <a:tr h="291657">
                <a:tc>
                  <a:txBody>
                    <a:bodyPr/>
                    <a:lstStyle/>
                    <a:p>
                      <a:pPr algn="l"/>
                      <a:r>
                        <a:rPr lang="de-DE" sz="1200" dirty="0"/>
                        <a:t> email</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7"/>
                  </a:ext>
                </a:extLst>
              </a:tr>
              <a:tr h="196060">
                <a:tc>
                  <a:txBody>
                    <a:bodyPr/>
                    <a:lstStyle/>
                    <a:p>
                      <a:pPr algn="l"/>
                      <a:r>
                        <a:rPr lang="de-DE" sz="1200" dirty="0"/>
                        <a:t> </a:t>
                      </a:r>
                      <a:r>
                        <a:rPr lang="de-DE" sz="1200" dirty="0" err="1"/>
                        <a:t>progress</a:t>
                      </a:r>
                      <a:r>
                        <a:rPr lang="de-DE" sz="1200" dirty="0"/>
                        <a:t> </a:t>
                      </a:r>
                      <a:r>
                        <a:rPr lang="de-DE" sz="1200" dirty="0" err="1"/>
                        <a:t>of</a:t>
                      </a:r>
                      <a:r>
                        <a:rPr lang="de-DE" sz="1200" dirty="0"/>
                        <a:t> </a:t>
                      </a:r>
                      <a:r>
                        <a:rPr lang="de-DE" sz="1200" dirty="0" err="1"/>
                        <a:t>study</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a:t>
                      </a:r>
                      <a:r>
                        <a:rPr lang="de-DE" sz="1200" dirty="0" err="1"/>
                        <a:t>undergraduate</a:t>
                      </a:r>
                      <a:r>
                        <a:rPr lang="de-DE" sz="1200" dirty="0"/>
                        <a:t>  </a:t>
                      </a:r>
                      <a:r>
                        <a:rPr lang="el-GR" sz="1200" dirty="0"/>
                        <a:t>Ο</a:t>
                      </a:r>
                      <a:r>
                        <a:rPr lang="de-DE" sz="1200" dirty="0"/>
                        <a:t> </a:t>
                      </a:r>
                      <a:r>
                        <a:rPr lang="de-DE" sz="1200" dirty="0" err="1"/>
                        <a:t>graduate</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8"/>
                  </a:ext>
                </a:extLst>
              </a:tr>
              <a:tr h="334931">
                <a:tc>
                  <a:txBody>
                    <a:bodyPr/>
                    <a:lstStyle/>
                    <a:p>
                      <a:pPr algn="l"/>
                      <a:r>
                        <a:rPr lang="de-DE" sz="1200" dirty="0"/>
                        <a:t> </a:t>
                      </a:r>
                      <a:r>
                        <a:rPr lang="de-DE" sz="1200" dirty="0" err="1"/>
                        <a:t>current</a:t>
                      </a:r>
                      <a:r>
                        <a:rPr lang="de-DE" sz="1200" dirty="0"/>
                        <a:t> </a:t>
                      </a:r>
                      <a:r>
                        <a:rPr lang="de-DE" sz="1200" dirty="0" err="1"/>
                        <a:t>semester</a:t>
                      </a:r>
                      <a:endParaRPr lang="de-DE" sz="1200" dirty="0"/>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en-US"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1309" marR="1309" marT="2327" marB="2327"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9"/>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1739440314"/>
              </p:ext>
            </p:extLst>
          </p:nvPr>
        </p:nvGraphicFramePr>
        <p:xfrm>
          <a:off x="0" y="6156182"/>
          <a:ext cx="6857999" cy="2987818"/>
        </p:xfrm>
        <a:graphic>
          <a:graphicData uri="http://schemas.openxmlformats.org/drawingml/2006/table">
            <a:tbl>
              <a:tblPr/>
              <a:tblGrid>
                <a:gridCol w="1948295">
                  <a:extLst>
                    <a:ext uri="{9D8B030D-6E8A-4147-A177-3AD203B41FA5}">
                      <a16:colId xmlns:a16="http://schemas.microsoft.com/office/drawing/2014/main" val="20000"/>
                    </a:ext>
                  </a:extLst>
                </a:gridCol>
                <a:gridCol w="4675909">
                  <a:extLst>
                    <a:ext uri="{9D8B030D-6E8A-4147-A177-3AD203B41FA5}">
                      <a16:colId xmlns:a16="http://schemas.microsoft.com/office/drawing/2014/main" val="20001"/>
                    </a:ext>
                  </a:extLst>
                </a:gridCol>
                <a:gridCol w="233795">
                  <a:extLst>
                    <a:ext uri="{9D8B030D-6E8A-4147-A177-3AD203B41FA5}">
                      <a16:colId xmlns:a16="http://schemas.microsoft.com/office/drawing/2014/main" val="20002"/>
                    </a:ext>
                  </a:extLst>
                </a:gridCol>
              </a:tblGrid>
              <a:tr h="486318">
                <a:tc gridSpan="3">
                  <a:txBody>
                    <a:bodyPr/>
                    <a:lstStyle/>
                    <a:p>
                      <a:pPr algn="l"/>
                      <a:r>
                        <a:rPr lang="de-DE" sz="1200" b="1" dirty="0"/>
                        <a:t> Bank Data</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09434">
                <a:tc>
                  <a:txBody>
                    <a:bodyPr/>
                    <a:lstStyle/>
                    <a:p>
                      <a:pPr algn="l"/>
                      <a:r>
                        <a:rPr lang="de-DE" sz="1200" dirty="0"/>
                        <a:t> </a:t>
                      </a:r>
                      <a:r>
                        <a:rPr lang="de-DE" sz="1200" dirty="0" err="1"/>
                        <a:t>account</a:t>
                      </a:r>
                      <a:r>
                        <a:rPr lang="de-DE" sz="1200" dirty="0"/>
                        <a:t> holder</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531142">
                <a:tc>
                  <a:txBody>
                    <a:bodyPr/>
                    <a:lstStyle/>
                    <a:p>
                      <a:pPr algn="l"/>
                      <a:r>
                        <a:rPr lang="de-DE" sz="1200" dirty="0"/>
                        <a:t> </a:t>
                      </a:r>
                      <a:r>
                        <a:rPr lang="de-DE" sz="1200" dirty="0" err="1"/>
                        <a:t>bank</a:t>
                      </a:r>
                      <a:r>
                        <a:rPr lang="de-DE" sz="1200" dirty="0"/>
                        <a:t> </a:t>
                      </a:r>
                      <a:r>
                        <a:rPr lang="de-DE" sz="1200" dirty="0" err="1"/>
                        <a:t>account</a:t>
                      </a:r>
                      <a:r>
                        <a:rPr lang="de-DE" sz="1200" dirty="0"/>
                        <a:t> </a:t>
                      </a:r>
                      <a:r>
                        <a:rPr lang="de-DE" sz="1200" dirty="0" err="1"/>
                        <a:t>number</a:t>
                      </a:r>
                      <a:r>
                        <a:rPr lang="de-DE" sz="1200" dirty="0"/>
                        <a:t> | IBAN</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275603">
                <a:tc>
                  <a:txBody>
                    <a:bodyPr/>
                    <a:lstStyle/>
                    <a:p>
                      <a:pPr algn="l"/>
                      <a:r>
                        <a:rPr lang="de-DE" sz="1200" dirty="0"/>
                        <a:t> </a:t>
                      </a:r>
                      <a:r>
                        <a:rPr lang="de-DE" sz="1200" dirty="0" err="1"/>
                        <a:t>name</a:t>
                      </a:r>
                      <a:r>
                        <a:rPr lang="de-DE" sz="1200" dirty="0"/>
                        <a:t> </a:t>
                      </a:r>
                      <a:r>
                        <a:rPr lang="de-DE" sz="1200" dirty="0" err="1"/>
                        <a:t>of</a:t>
                      </a:r>
                      <a:r>
                        <a:rPr lang="de-DE" sz="1200" dirty="0"/>
                        <a:t> </a:t>
                      </a:r>
                      <a:r>
                        <a:rPr lang="de-DE" sz="1200" dirty="0" err="1"/>
                        <a:t>bank</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3"/>
                  </a:ext>
                </a:extLst>
              </a:tr>
              <a:tr h="594638">
                <a:tc>
                  <a:txBody>
                    <a:bodyPr/>
                    <a:lstStyle/>
                    <a:p>
                      <a:pPr algn="l"/>
                      <a:r>
                        <a:rPr lang="en-US" sz="1200" dirty="0"/>
                        <a:t> bank address (only for U.S. </a:t>
                      </a:r>
                      <a:br>
                        <a:rPr lang="en-US" sz="1200" dirty="0"/>
                      </a:br>
                      <a:r>
                        <a:rPr lang="en-US" sz="1200" dirty="0"/>
                        <a:t> banks)</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r h="790683">
                <a:tc>
                  <a:txBody>
                    <a:bodyPr/>
                    <a:lstStyle/>
                    <a:p>
                      <a:pPr algn="l"/>
                      <a:r>
                        <a:rPr lang="en-US" sz="1200" dirty="0"/>
                        <a:t> BLZ | BIC | SWIFT | routing </a:t>
                      </a:r>
                      <a:br>
                        <a:rPr lang="en-US" sz="1200" dirty="0"/>
                      </a:br>
                      <a:r>
                        <a:rPr lang="en-US" sz="1200" dirty="0"/>
                        <a:t> number</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5"/>
                  </a:ext>
                </a:extLst>
              </a:tr>
            </a:tbl>
          </a:graphicData>
        </a:graphic>
      </p:graphicFrame>
      <p:sp>
        <p:nvSpPr>
          <p:cNvPr id="4" name="AutoShape 14"/>
          <p:cNvSpPr>
            <a:spLocks noChangeArrowheads="1"/>
          </p:cNvSpPr>
          <p:nvPr/>
        </p:nvSpPr>
        <p:spPr bwMode="auto">
          <a:xfrm>
            <a:off x="4779918" y="2358011"/>
            <a:ext cx="2089478" cy="720080"/>
          </a:xfrm>
          <a:prstGeom prst="wedgeRoundRectCallout">
            <a:avLst>
              <a:gd name="adj1" fmla="val -66576"/>
              <a:gd name="adj2" fmla="val 27902"/>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 Falls </a:t>
            </a:r>
            <a:r>
              <a:rPr lang="de-AT" sz="1200" b="0" i="1" u="none" strike="noStrike" baseline="0" dirty="0" err="1">
                <a:solidFill>
                  <a:srgbClr val="000000"/>
                </a:solidFill>
                <a:cs typeface="Arial" pitchFamily="34" charset="0"/>
              </a:rPr>
              <a:t>other</a:t>
            </a:r>
            <a:r>
              <a:rPr lang="de-AT" sz="1200" b="0" i="1" u="none" strike="noStrike" baseline="0" dirty="0">
                <a:solidFill>
                  <a:srgbClr val="000000"/>
                </a:solidFill>
                <a:cs typeface="Arial" pitchFamily="34" charset="0"/>
              </a:rPr>
              <a:t>: bitte unbedingt angeben, welcher;  falls keiner: dann bitte nichts anklicken.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353183807"/>
              </p:ext>
            </p:extLst>
          </p:nvPr>
        </p:nvGraphicFramePr>
        <p:xfrm>
          <a:off x="0" y="0"/>
          <a:ext cx="6857999" cy="2373312"/>
        </p:xfrm>
        <a:graphic>
          <a:graphicData uri="http://schemas.openxmlformats.org/drawingml/2006/table">
            <a:tbl>
              <a:tblPr/>
              <a:tblGrid>
                <a:gridCol w="1948295">
                  <a:extLst>
                    <a:ext uri="{9D8B030D-6E8A-4147-A177-3AD203B41FA5}">
                      <a16:colId xmlns:a16="http://schemas.microsoft.com/office/drawing/2014/main" val="20000"/>
                    </a:ext>
                  </a:extLst>
                </a:gridCol>
                <a:gridCol w="4675909">
                  <a:extLst>
                    <a:ext uri="{9D8B030D-6E8A-4147-A177-3AD203B41FA5}">
                      <a16:colId xmlns:a16="http://schemas.microsoft.com/office/drawing/2014/main" val="20001"/>
                    </a:ext>
                  </a:extLst>
                </a:gridCol>
                <a:gridCol w="233795">
                  <a:extLst>
                    <a:ext uri="{9D8B030D-6E8A-4147-A177-3AD203B41FA5}">
                      <a16:colId xmlns:a16="http://schemas.microsoft.com/office/drawing/2014/main" val="20002"/>
                    </a:ext>
                  </a:extLst>
                </a:gridCol>
              </a:tblGrid>
              <a:tr h="492263">
                <a:tc gridSpan="3">
                  <a:txBody>
                    <a:bodyPr/>
                    <a:lstStyle/>
                    <a:p>
                      <a:pPr algn="l"/>
                      <a:r>
                        <a:rPr lang="de-DE" sz="1200" b="1" dirty="0"/>
                        <a:t> Research Data</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298374">
                <a:tc>
                  <a:txBody>
                    <a:bodyPr/>
                    <a:lstStyle/>
                    <a:p>
                      <a:pPr algn="l"/>
                      <a:r>
                        <a:rPr lang="de-DE" sz="1200" dirty="0"/>
                        <a:t> </a:t>
                      </a:r>
                      <a:r>
                        <a:rPr lang="de-DE" sz="1200" dirty="0" err="1"/>
                        <a:t>study</a:t>
                      </a:r>
                      <a:r>
                        <a:rPr lang="de-DE" sz="1200" dirty="0"/>
                        <a:t> </a:t>
                      </a:r>
                      <a:r>
                        <a:rPr lang="de-DE" sz="1200" dirty="0" err="1"/>
                        <a:t>program</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946378">
                <a:tc>
                  <a:txBody>
                    <a:bodyPr/>
                    <a:lstStyle/>
                    <a:p>
                      <a:pPr algn="l"/>
                      <a:r>
                        <a:rPr lang="en-US" sz="1200" dirty="0"/>
                        <a:t> topic of academic research </a:t>
                      </a:r>
                      <a:br>
                        <a:rPr lang="en-US" sz="1200" dirty="0"/>
                      </a:br>
                      <a:r>
                        <a:rPr lang="en-US" sz="1200" dirty="0"/>
                        <a:t> assignment</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636297">
                <a:tc>
                  <a:txBody>
                    <a:bodyPr/>
                    <a:lstStyle/>
                    <a:p>
                      <a:pPr algn="l"/>
                      <a:r>
                        <a:rPr lang="de-DE" sz="1200" dirty="0"/>
                        <a:t> </a:t>
                      </a:r>
                    </a:p>
                    <a:p>
                      <a:pPr algn="l"/>
                      <a:r>
                        <a:rPr lang="de-DE" sz="1200" dirty="0" err="1"/>
                        <a:t>research</a:t>
                      </a:r>
                      <a:r>
                        <a:rPr lang="de-DE" sz="1200" dirty="0"/>
                        <a:t> </a:t>
                      </a:r>
                      <a:r>
                        <a:rPr lang="de-DE" sz="1200" dirty="0" err="1"/>
                        <a:t>proposal</a:t>
                      </a:r>
                      <a:endParaRPr lang="de-DE" sz="1200" dirty="0"/>
                    </a:p>
                  </a:txBody>
                  <a:tcPr marL="4038" marR="4038" marT="7179" marB="7179">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gridSpan="2">
                  <a:txBody>
                    <a:bodyPr/>
                    <a:lstStyle/>
                    <a:p>
                      <a:pPr algn="l"/>
                      <a:br>
                        <a:rPr lang="en-US" sz="1200" dirty="0"/>
                      </a:br>
                      <a:r>
                        <a:rPr lang="en-US" sz="1200" dirty="0"/>
                        <a:t> upload proposal as PDF file:     </a:t>
                      </a:r>
                    </a:p>
                  </a:txBody>
                  <a:tcPr marL="4038" marR="4038" marT="7179" marB="7179">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extLst>
                  <a:ext uri="{0D108BD9-81ED-4DB2-BD59-A6C34878D82A}">
                    <a16:rowId xmlns:a16="http://schemas.microsoft.com/office/drawing/2014/main" val="10003"/>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2710271641"/>
              </p:ext>
            </p:extLst>
          </p:nvPr>
        </p:nvGraphicFramePr>
        <p:xfrm>
          <a:off x="-1" y="2386735"/>
          <a:ext cx="6857998" cy="2185265"/>
        </p:xfrm>
        <a:graphic>
          <a:graphicData uri="http://schemas.openxmlformats.org/drawingml/2006/table">
            <a:tbl>
              <a:tblPr/>
              <a:tblGrid>
                <a:gridCol w="1948295">
                  <a:extLst>
                    <a:ext uri="{9D8B030D-6E8A-4147-A177-3AD203B41FA5}">
                      <a16:colId xmlns:a16="http://schemas.microsoft.com/office/drawing/2014/main" val="20000"/>
                    </a:ext>
                  </a:extLst>
                </a:gridCol>
                <a:gridCol w="4675908">
                  <a:extLst>
                    <a:ext uri="{9D8B030D-6E8A-4147-A177-3AD203B41FA5}">
                      <a16:colId xmlns:a16="http://schemas.microsoft.com/office/drawing/2014/main" val="20001"/>
                    </a:ext>
                  </a:extLst>
                </a:gridCol>
                <a:gridCol w="233795">
                  <a:extLst>
                    <a:ext uri="{9D8B030D-6E8A-4147-A177-3AD203B41FA5}">
                      <a16:colId xmlns:a16="http://schemas.microsoft.com/office/drawing/2014/main" val="20003"/>
                    </a:ext>
                  </a:extLst>
                </a:gridCol>
              </a:tblGrid>
              <a:tr h="542527">
                <a:tc>
                  <a:txBody>
                    <a:bodyPr/>
                    <a:lstStyle/>
                    <a:p>
                      <a:pPr algn="l"/>
                      <a:r>
                        <a:rPr lang="de-DE" sz="1200" dirty="0"/>
                        <a:t> </a:t>
                      </a:r>
                      <a:r>
                        <a:rPr lang="de-DE" sz="1200" dirty="0" err="1"/>
                        <a:t>evaluation</a:t>
                      </a:r>
                      <a:r>
                        <a:rPr lang="de-DE" sz="1200" dirty="0"/>
                        <a:t> </a:t>
                      </a:r>
                      <a:r>
                        <a:rPr lang="de-DE" sz="1200" dirty="0" err="1"/>
                        <a:t>by</a:t>
                      </a:r>
                      <a:r>
                        <a:rPr lang="de-DE" sz="1200" dirty="0"/>
                        <a:t> </a:t>
                      </a:r>
                      <a:r>
                        <a:rPr lang="de-DE" sz="1200" dirty="0" err="1"/>
                        <a:t>home</a:t>
                      </a:r>
                      <a:r>
                        <a:rPr lang="de-DE" sz="1200" dirty="0"/>
                        <a:t> </a:t>
                      </a:r>
                      <a:r>
                        <a:rPr lang="de-DE" sz="1200" dirty="0" err="1"/>
                        <a:t>university</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a:t>
                      </a:r>
                      <a:r>
                        <a:rPr lang="de-DE" sz="1200" dirty="0" err="1"/>
                        <a:t>recommended</a:t>
                      </a:r>
                      <a:r>
                        <a:rPr lang="de-DE" sz="1200" dirty="0"/>
                        <a:t>  </a:t>
                      </a:r>
                      <a:r>
                        <a:rPr lang="el-GR" sz="1200" dirty="0"/>
                        <a:t>Ο</a:t>
                      </a:r>
                      <a:r>
                        <a:rPr lang="de-DE" sz="1200" dirty="0"/>
                        <a:t> </a:t>
                      </a:r>
                      <a:r>
                        <a:rPr lang="de-DE" sz="1200" dirty="0" err="1"/>
                        <a:t>highly</a:t>
                      </a:r>
                      <a:r>
                        <a:rPr lang="de-DE" sz="1200" dirty="0"/>
                        <a:t> </a:t>
                      </a:r>
                      <a:r>
                        <a:rPr lang="de-DE" sz="1200" baseline="0" dirty="0"/>
                        <a:t> </a:t>
                      </a:r>
                      <a:r>
                        <a:rPr lang="de-DE" sz="1200" dirty="0" err="1"/>
                        <a:t>recommended</a:t>
                      </a:r>
                      <a:endParaRPr lang="de-DE" sz="1200" dirty="0"/>
                    </a:p>
                    <a:p>
                      <a:pPr algn="l"/>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24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0"/>
                  </a:ext>
                </a:extLst>
              </a:tr>
              <a:tr h="640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 Retention </a:t>
                      </a:r>
                      <a:r>
                        <a:rPr lang="de-DE" sz="1200" dirty="0" err="1"/>
                        <a:t>periood</a:t>
                      </a:r>
                      <a:r>
                        <a:rPr lang="de-DE" sz="1200" baseline="0" dirty="0"/>
                        <a:t> </a:t>
                      </a:r>
                      <a:r>
                        <a:rPr lang="de-DE" sz="1200" baseline="0" dirty="0" err="1"/>
                        <a:t>expected</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a:t>
                      </a:r>
                      <a:r>
                        <a:rPr lang="de-DE" sz="1200" dirty="0" err="1"/>
                        <a:t>yes</a:t>
                      </a:r>
                      <a:r>
                        <a:rPr lang="de-DE" sz="1200" dirty="0"/>
                        <a:t>  </a:t>
                      </a:r>
                      <a:r>
                        <a:rPr lang="el-GR" sz="1200" dirty="0"/>
                        <a:t>Ο</a:t>
                      </a:r>
                      <a:r>
                        <a:rPr lang="de-DE" sz="1200" dirty="0"/>
                        <a:t> </a:t>
                      </a:r>
                      <a:r>
                        <a:rPr lang="de-DE" sz="1200" dirty="0" err="1"/>
                        <a:t>no</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24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4280638266"/>
                  </a:ext>
                </a:extLst>
              </a:tr>
              <a:tr h="558074">
                <a:tc>
                  <a:txBody>
                    <a:bodyPr/>
                    <a:lstStyle/>
                    <a:p>
                      <a:pPr algn="l"/>
                      <a:r>
                        <a:rPr lang="en-US" sz="1200" dirty="0"/>
                        <a:t> name of 2nd (host- or            </a:t>
                      </a:r>
                      <a:br>
                        <a:rPr lang="en-US" sz="1200" dirty="0"/>
                      </a:br>
                      <a:r>
                        <a:rPr lang="en-US" sz="1200" dirty="0"/>
                        <a:t> home-) university</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24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444038">
                <a:tc>
                  <a:txBody>
                    <a:bodyPr/>
                    <a:lstStyle/>
                    <a:p>
                      <a:pPr algn="l"/>
                      <a:r>
                        <a:rPr lang="de-DE" sz="1200" dirty="0"/>
                        <a:t> </a:t>
                      </a:r>
                      <a:r>
                        <a:rPr lang="de-DE" sz="1200" dirty="0" err="1"/>
                        <a:t>zip</a:t>
                      </a:r>
                      <a:r>
                        <a:rPr lang="de-DE" sz="1200" dirty="0"/>
                        <a:t> code / </a:t>
                      </a:r>
                      <a:r>
                        <a:rPr lang="de-DE" sz="1200" dirty="0" err="1"/>
                        <a:t>city</a:t>
                      </a:r>
                      <a:r>
                        <a:rPr lang="de-DE" sz="1200" dirty="0"/>
                        <a:t> /</a:t>
                      </a:r>
                      <a:r>
                        <a:rPr lang="de-DE" sz="1200" dirty="0" err="1"/>
                        <a:t>state</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24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bl>
          </a:graphicData>
        </a:graphic>
      </p:graphicFrame>
      <p:graphicFrame>
        <p:nvGraphicFramePr>
          <p:cNvPr id="4" name="Tabelle 3"/>
          <p:cNvGraphicFramePr>
            <a:graphicFrameLocks noGrp="1"/>
          </p:cNvGraphicFramePr>
          <p:nvPr>
            <p:extLst>
              <p:ext uri="{D42A27DB-BD31-4B8C-83A1-F6EECF244321}">
                <p14:modId xmlns:p14="http://schemas.microsoft.com/office/powerpoint/2010/main" val="851466278"/>
              </p:ext>
            </p:extLst>
          </p:nvPr>
        </p:nvGraphicFramePr>
        <p:xfrm>
          <a:off x="-1" y="4585422"/>
          <a:ext cx="6857997" cy="2362840"/>
        </p:xfrm>
        <a:graphic>
          <a:graphicData uri="http://schemas.openxmlformats.org/drawingml/2006/table">
            <a:tbl>
              <a:tblPr/>
              <a:tblGrid>
                <a:gridCol w="1948295">
                  <a:extLst>
                    <a:ext uri="{9D8B030D-6E8A-4147-A177-3AD203B41FA5}">
                      <a16:colId xmlns:a16="http://schemas.microsoft.com/office/drawing/2014/main" val="20000"/>
                    </a:ext>
                  </a:extLst>
                </a:gridCol>
                <a:gridCol w="4675907">
                  <a:extLst>
                    <a:ext uri="{9D8B030D-6E8A-4147-A177-3AD203B41FA5}">
                      <a16:colId xmlns:a16="http://schemas.microsoft.com/office/drawing/2014/main" val="20001"/>
                    </a:ext>
                  </a:extLst>
                </a:gridCol>
                <a:gridCol w="233795">
                  <a:extLst>
                    <a:ext uri="{9D8B030D-6E8A-4147-A177-3AD203B41FA5}">
                      <a16:colId xmlns:a16="http://schemas.microsoft.com/office/drawing/2014/main" val="20002"/>
                    </a:ext>
                  </a:extLst>
                </a:gridCol>
              </a:tblGrid>
              <a:tr h="384729">
                <a:tc>
                  <a:txBody>
                    <a:bodyPr/>
                    <a:lstStyle/>
                    <a:p>
                      <a:pPr algn="l"/>
                      <a:r>
                        <a:rPr lang="de-DE" sz="1200" dirty="0"/>
                        <a:t> </a:t>
                      </a:r>
                      <a:r>
                        <a:rPr lang="de-DE" sz="1200" dirty="0" err="1"/>
                        <a:t>country</a:t>
                      </a: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el-GR" sz="1200" dirty="0"/>
                        <a:t>Ο</a:t>
                      </a:r>
                      <a:r>
                        <a:rPr lang="de-DE" sz="1200" dirty="0"/>
                        <a:t> Austria   </a:t>
                      </a:r>
                      <a:r>
                        <a:rPr lang="el-GR" sz="1200" dirty="0"/>
                        <a:t>Ο</a:t>
                      </a:r>
                      <a:r>
                        <a:rPr lang="de-DE" sz="1200" dirty="0"/>
                        <a:t> U.S.A.</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0"/>
                  </a:ext>
                </a:extLst>
              </a:tr>
              <a:tr h="531127">
                <a:tc>
                  <a:txBody>
                    <a:bodyPr/>
                    <a:lstStyle/>
                    <a:p>
                      <a:pPr algn="l"/>
                      <a:r>
                        <a:rPr lang="en-US" sz="1200" dirty="0"/>
                        <a:t> planned begin of MPS-study   </a:t>
                      </a:r>
                      <a:br>
                        <a:rPr lang="en-US" sz="1200" dirty="0"/>
                      </a:br>
                      <a:r>
                        <a:rPr lang="en-US" sz="1200" dirty="0"/>
                        <a:t> (DD.MM.YYYY)</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531127">
                <a:tc>
                  <a:txBody>
                    <a:bodyPr/>
                    <a:lstStyle/>
                    <a:p>
                      <a:pPr algn="l"/>
                      <a:r>
                        <a:rPr lang="en-US" sz="1200" dirty="0"/>
                        <a:t> planned end of MPS-study </a:t>
                      </a:r>
                      <a:br>
                        <a:rPr lang="en-US" sz="1200" dirty="0"/>
                      </a:br>
                      <a:r>
                        <a:rPr lang="en-US" sz="1200" dirty="0"/>
                        <a:t> (DD.MM.YYYY)</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384730">
                <a:tc>
                  <a:txBody>
                    <a:bodyPr/>
                    <a:lstStyle/>
                    <a:p>
                      <a:pPr algn="l"/>
                      <a:r>
                        <a:rPr lang="de-DE" sz="1200" dirty="0"/>
                        <a:t> </a:t>
                      </a:r>
                      <a:r>
                        <a:rPr lang="de-DE" sz="1200" dirty="0" err="1"/>
                        <a:t>status</a:t>
                      </a:r>
                      <a:r>
                        <a:rPr lang="de-DE" sz="1200" dirty="0"/>
                        <a:t> </a:t>
                      </a:r>
                      <a:r>
                        <a:rPr lang="de-DE" sz="1200" dirty="0" err="1"/>
                        <a:t>during</a:t>
                      </a:r>
                      <a:r>
                        <a:rPr lang="de-DE" sz="1200" dirty="0"/>
                        <a:t> </a:t>
                      </a:r>
                      <a:r>
                        <a:rPr lang="de-DE" sz="1200" dirty="0" err="1"/>
                        <a:t>research</a:t>
                      </a:r>
                      <a:endParaRPr lang="de-DE" sz="1200" dirty="0"/>
                    </a:p>
                  </a:txBody>
                  <a:tcPr marL="4038" marR="4038" marT="7179" marB="7179">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el-GR" sz="1200" dirty="0"/>
                        <a:t>Ο</a:t>
                      </a:r>
                      <a:r>
                        <a:rPr lang="de-DE" sz="1200" dirty="0"/>
                        <a:t> </a:t>
                      </a:r>
                      <a:r>
                        <a:rPr lang="de-DE" sz="1200" dirty="0" err="1"/>
                        <a:t>undergraduate</a:t>
                      </a:r>
                      <a:r>
                        <a:rPr lang="de-DE" sz="1200" baseline="0" dirty="0"/>
                        <a:t>  </a:t>
                      </a:r>
                      <a:r>
                        <a:rPr lang="el-GR" sz="1200" dirty="0"/>
                        <a:t>Ο</a:t>
                      </a:r>
                      <a:r>
                        <a:rPr lang="de-DE" sz="1200" dirty="0"/>
                        <a:t> </a:t>
                      </a:r>
                      <a:r>
                        <a:rPr lang="de-DE" sz="1200" dirty="0" err="1"/>
                        <a:t>graduate</a:t>
                      </a:r>
                      <a:r>
                        <a:rPr lang="de-DE" sz="1200" dirty="0"/>
                        <a:t>  </a:t>
                      </a:r>
                      <a:r>
                        <a:rPr lang="el-GR" sz="1200" dirty="0"/>
                        <a:t>Ο</a:t>
                      </a:r>
                      <a:r>
                        <a:rPr lang="de-DE" sz="1200" dirty="0"/>
                        <a:t> </a:t>
                      </a:r>
                      <a:r>
                        <a:rPr lang="de-DE" sz="1200" dirty="0" err="1"/>
                        <a:t>visiting</a:t>
                      </a:r>
                      <a:r>
                        <a:rPr lang="de-DE" sz="1200" dirty="0"/>
                        <a:t> </a:t>
                      </a:r>
                      <a:r>
                        <a:rPr lang="de-DE" sz="1200" dirty="0" err="1"/>
                        <a:t>scholar</a:t>
                      </a:r>
                      <a:r>
                        <a:rPr lang="de-DE" sz="1200" dirty="0"/>
                        <a:t>  </a:t>
                      </a:r>
                      <a:r>
                        <a:rPr lang="el-GR" sz="1200" dirty="0"/>
                        <a:t>Ο</a:t>
                      </a:r>
                      <a:r>
                        <a:rPr lang="de-DE" sz="1200" dirty="0"/>
                        <a:t> </a:t>
                      </a:r>
                      <a:r>
                        <a:rPr lang="de-DE" sz="1200" dirty="0" err="1"/>
                        <a:t>visiting</a:t>
                      </a:r>
                      <a:r>
                        <a:rPr lang="de-DE" sz="1200" dirty="0"/>
                        <a:t> </a:t>
                      </a:r>
                      <a:r>
                        <a:rPr lang="de-DE" sz="1200" dirty="0" err="1"/>
                        <a:t>fellow</a:t>
                      </a:r>
                      <a:r>
                        <a:rPr lang="de-DE" sz="12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el-GR" sz="1200" dirty="0"/>
                        <a:t>Ο</a:t>
                      </a:r>
                      <a:r>
                        <a:rPr lang="de-DE" sz="1200" dirty="0"/>
                        <a:t> </a:t>
                      </a:r>
                      <a:r>
                        <a:rPr lang="de-DE" sz="1200" dirty="0" err="1"/>
                        <a:t>other</a:t>
                      </a:r>
                      <a:r>
                        <a:rPr lang="de-DE" sz="1200" dirty="0"/>
                        <a:t>:</a:t>
                      </a:r>
                    </a:p>
                  </a:txBody>
                  <a:tcPr marL="4038" marR="4038" marT="7179" marB="7179">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extLst>
                  <a:ext uri="{0D108BD9-81ED-4DB2-BD59-A6C34878D82A}">
                    <a16:rowId xmlns:a16="http://schemas.microsoft.com/office/drawing/2014/main" val="10003"/>
                  </a:ext>
                </a:extLst>
              </a:tr>
              <a:tr h="531127">
                <a:tc>
                  <a:txBody>
                    <a:bodyPr/>
                    <a:lstStyle/>
                    <a:p>
                      <a:pPr algn="l"/>
                      <a:r>
                        <a:rPr lang="de-DE" sz="1200" dirty="0"/>
                        <a:t> </a:t>
                      </a:r>
                      <a:r>
                        <a:rPr lang="de-DE" sz="1200" dirty="0" err="1"/>
                        <a:t>paper</a:t>
                      </a:r>
                      <a:r>
                        <a:rPr lang="de-DE" sz="1200" dirty="0"/>
                        <a:t> </a:t>
                      </a:r>
                      <a:r>
                        <a:rPr lang="de-DE" sz="1200" dirty="0" err="1"/>
                        <a:t>presentation</a:t>
                      </a:r>
                      <a:r>
                        <a:rPr lang="de-DE" sz="1200" dirty="0"/>
                        <a:t> </a:t>
                      </a:r>
                      <a:r>
                        <a:rPr lang="de-DE" sz="1200" dirty="0" err="1"/>
                        <a:t>deadline</a:t>
                      </a:r>
                      <a:r>
                        <a:rPr lang="de-DE" sz="1200" dirty="0"/>
                        <a:t> </a:t>
                      </a:r>
                      <a:br>
                        <a:rPr lang="de-DE" sz="1200" dirty="0"/>
                      </a:br>
                      <a:r>
                        <a:rPr lang="de-DE" sz="1200" dirty="0"/>
                        <a:t> (DD.MM.YYYY)</a:t>
                      </a:r>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038" marR="4038" marT="7179" marB="7179"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985872939"/>
              </p:ext>
            </p:extLst>
          </p:nvPr>
        </p:nvGraphicFramePr>
        <p:xfrm>
          <a:off x="4148" y="6949116"/>
          <a:ext cx="6853848" cy="2194884"/>
        </p:xfrm>
        <a:graphic>
          <a:graphicData uri="http://schemas.openxmlformats.org/drawingml/2006/table">
            <a:tbl>
              <a:tblPr/>
              <a:tblGrid>
                <a:gridCol w="1947116">
                  <a:extLst>
                    <a:ext uri="{9D8B030D-6E8A-4147-A177-3AD203B41FA5}">
                      <a16:colId xmlns:a16="http://schemas.microsoft.com/office/drawing/2014/main" val="20000"/>
                    </a:ext>
                  </a:extLst>
                </a:gridCol>
                <a:gridCol w="4673078">
                  <a:extLst>
                    <a:ext uri="{9D8B030D-6E8A-4147-A177-3AD203B41FA5}">
                      <a16:colId xmlns:a16="http://schemas.microsoft.com/office/drawing/2014/main" val="20001"/>
                    </a:ext>
                  </a:extLst>
                </a:gridCol>
                <a:gridCol w="233654">
                  <a:extLst>
                    <a:ext uri="{9D8B030D-6E8A-4147-A177-3AD203B41FA5}">
                      <a16:colId xmlns:a16="http://schemas.microsoft.com/office/drawing/2014/main" val="20002"/>
                    </a:ext>
                  </a:extLst>
                </a:gridCol>
              </a:tblGrid>
              <a:tr h="306818">
                <a:tc gridSpan="3">
                  <a:txBody>
                    <a:bodyPr/>
                    <a:lstStyle/>
                    <a:p>
                      <a:pPr algn="l"/>
                      <a:r>
                        <a:rPr lang="de-DE" sz="1200" b="1" dirty="0"/>
                        <a:t> </a:t>
                      </a:r>
                      <a:r>
                        <a:rPr lang="de-DE" sz="1200" b="1" dirty="0" err="1"/>
                        <a:t>award</a:t>
                      </a:r>
                      <a:r>
                        <a:rPr lang="de-DE" sz="1200" dirty="0"/>
                        <a:t> </a:t>
                      </a:r>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06818">
                <a:tc>
                  <a:txBody>
                    <a:bodyPr/>
                    <a:lstStyle/>
                    <a:p>
                      <a:pPr algn="l"/>
                      <a:r>
                        <a:rPr lang="de-DE" sz="1200" dirty="0"/>
                        <a:t> </a:t>
                      </a:r>
                      <a:r>
                        <a:rPr lang="de-DE" sz="1200" dirty="0" err="1"/>
                        <a:t>contract</a:t>
                      </a:r>
                      <a:r>
                        <a:rPr lang="de-DE" sz="1200" dirty="0"/>
                        <a:t> </a:t>
                      </a:r>
                      <a:r>
                        <a:rPr lang="de-DE" sz="1200" dirty="0" err="1"/>
                        <a:t>no</a:t>
                      </a: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383522">
                <a:tc>
                  <a:txBody>
                    <a:bodyPr/>
                    <a:lstStyle/>
                    <a:p>
                      <a:pPr algn="l"/>
                      <a:r>
                        <a:rPr lang="de-DE" sz="1200" dirty="0"/>
                        <a:t> </a:t>
                      </a:r>
                      <a:r>
                        <a:rPr lang="de-DE" sz="1200" dirty="0" err="1"/>
                        <a:t>research</a:t>
                      </a:r>
                      <a:r>
                        <a:rPr lang="de-DE" sz="1200" dirty="0"/>
                        <a:t> </a:t>
                      </a:r>
                      <a:r>
                        <a:rPr lang="de-DE" sz="1200" dirty="0" err="1"/>
                        <a:t>grant</a:t>
                      </a: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solidFill>
                          <a:srgbClr val="FF0000"/>
                        </a:solidFill>
                      </a:endParaRPr>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34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de-DE" sz="1200" dirty="0" err="1"/>
                        <a:t>contract</a:t>
                      </a:r>
                      <a:r>
                        <a:rPr lang="de-DE" sz="1200" dirty="0"/>
                        <a:t> </a:t>
                      </a:r>
                      <a:r>
                        <a:rPr lang="de-DE" sz="1200" dirty="0" err="1"/>
                        <a:t>sent</a:t>
                      </a: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3"/>
                  </a:ext>
                </a:extLst>
              </a:tr>
              <a:tr h="418108">
                <a:tc>
                  <a:txBody>
                    <a:bodyPr/>
                    <a:lstStyle/>
                    <a:p>
                      <a:pPr algn="l"/>
                      <a:r>
                        <a:rPr lang="de-DE" sz="1200" dirty="0"/>
                        <a:t> </a:t>
                      </a:r>
                      <a:r>
                        <a:rPr lang="de-DE" sz="1200" dirty="0" err="1"/>
                        <a:t>contractSigned</a:t>
                      </a:r>
                      <a:r>
                        <a:rPr lang="de-DE" sz="1200" dirty="0"/>
                        <a:t> (DD.MM.YYYY)</a:t>
                      </a:r>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765851168"/>
                  </a:ext>
                </a:extLst>
              </a:tr>
              <a:tr h="438215">
                <a:tc>
                  <a:txBody>
                    <a:bodyPr/>
                    <a:lstStyle/>
                    <a:p>
                      <a:pPr algn="l"/>
                      <a:r>
                        <a:rPr lang="de-DE" sz="1200" dirty="0"/>
                        <a:t> </a:t>
                      </a:r>
                      <a:r>
                        <a:rPr lang="de-DE" sz="1200" dirty="0" err="1"/>
                        <a:t>cancelled</a:t>
                      </a: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10" marR="3510" marT="6240" marB="6240"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bl>
          </a:graphicData>
        </a:graphic>
      </p:graphicFrame>
      <p:sp>
        <p:nvSpPr>
          <p:cNvPr id="6" name="AutoShape 14"/>
          <p:cNvSpPr>
            <a:spLocks noChangeArrowheads="1"/>
          </p:cNvSpPr>
          <p:nvPr/>
        </p:nvSpPr>
        <p:spPr bwMode="auto">
          <a:xfrm>
            <a:off x="2852936" y="1259632"/>
            <a:ext cx="3672408" cy="432048"/>
          </a:xfrm>
          <a:prstGeom prst="wedgeRoundRectCallout">
            <a:avLst>
              <a:gd name="adj1" fmla="val -59070"/>
              <a:gd name="adj2" fmla="val 28101"/>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 Titel der Projektbeschreibung – muss mit dem Titel</a:t>
            </a:r>
            <a:r>
              <a:rPr lang="de-AT" sz="1200" b="0" i="1" u="none" strike="noStrike" dirty="0">
                <a:solidFill>
                  <a:srgbClr val="000000"/>
                </a:solidFill>
                <a:cs typeface="Arial" pitchFamily="34" charset="0"/>
              </a:rPr>
              <a:t> des </a:t>
            </a:r>
            <a:r>
              <a:rPr lang="de-AT" sz="1200" b="0" i="1" u="none" strike="noStrike" dirty="0" err="1">
                <a:solidFill>
                  <a:srgbClr val="000000"/>
                </a:solidFill>
                <a:cs typeface="Arial" pitchFamily="34" charset="0"/>
              </a:rPr>
              <a:t>Resarch</a:t>
            </a:r>
            <a:r>
              <a:rPr lang="de-AT" sz="1200" b="0" i="1" u="none" strike="noStrike" dirty="0">
                <a:solidFill>
                  <a:srgbClr val="000000"/>
                </a:solidFill>
                <a:cs typeface="Arial" pitchFamily="34" charset="0"/>
              </a:rPr>
              <a:t> Papers übereinstimmen</a:t>
            </a:r>
            <a:endParaRPr lang="de-AT" sz="1200" b="0" i="1" u="none" strike="noStrike" baseline="0" dirty="0">
              <a:solidFill>
                <a:srgbClr val="000000"/>
              </a:solidFill>
              <a:cs typeface="Arial" pitchFamily="34" charset="0"/>
            </a:endParaRPr>
          </a:p>
        </p:txBody>
      </p:sp>
      <p:sp>
        <p:nvSpPr>
          <p:cNvPr id="7" name="AutoShape 14"/>
          <p:cNvSpPr>
            <a:spLocks noChangeArrowheads="1"/>
          </p:cNvSpPr>
          <p:nvPr/>
        </p:nvSpPr>
        <p:spPr bwMode="auto">
          <a:xfrm>
            <a:off x="4221088" y="1762278"/>
            <a:ext cx="2304256" cy="553961"/>
          </a:xfrm>
          <a:prstGeom prst="wedgeRoundRectCallout">
            <a:avLst>
              <a:gd name="adj1" fmla="val -60545"/>
              <a:gd name="adj2" fmla="val 27960"/>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1 Gesamt</a:t>
            </a:r>
            <a:r>
              <a:rPr lang="de-AT" sz="1200" b="0" i="1" u="none" strike="noStrike" dirty="0">
                <a:solidFill>
                  <a:srgbClr val="000000"/>
                </a:solidFill>
                <a:cs typeface="Arial" pitchFamily="34" charset="0"/>
              </a:rPr>
              <a:t> PDF (siehe Vorgaben)</a:t>
            </a:r>
          </a:p>
          <a:p>
            <a:pPr algn="l" rtl="0">
              <a:defRPr sz="1000"/>
            </a:pPr>
            <a:r>
              <a:rPr lang="de-AT" sz="1200" i="1" baseline="0" dirty="0">
                <a:solidFill>
                  <a:srgbClr val="000000"/>
                </a:solidFill>
                <a:cs typeface="Arial" pitchFamily="34" charset="0"/>
              </a:rPr>
              <a:t>hochladen</a:t>
            </a:r>
            <a:endParaRPr lang="de-AT" sz="1200" b="0" i="1" u="none" strike="noStrike" baseline="0" dirty="0">
              <a:solidFill>
                <a:srgbClr val="000000"/>
              </a:solidFill>
              <a:cs typeface="Arial" pitchFamily="34" charset="0"/>
            </a:endParaRPr>
          </a:p>
        </p:txBody>
      </p:sp>
      <p:sp>
        <p:nvSpPr>
          <p:cNvPr id="9" name="AutoShape 14"/>
          <p:cNvSpPr>
            <a:spLocks noChangeArrowheads="1"/>
          </p:cNvSpPr>
          <p:nvPr/>
        </p:nvSpPr>
        <p:spPr bwMode="auto">
          <a:xfrm>
            <a:off x="2199294" y="4902706"/>
            <a:ext cx="3962632" cy="792088"/>
          </a:xfrm>
          <a:prstGeom prst="wedgeRoundRectCallout">
            <a:avLst>
              <a:gd name="adj1" fmla="val -58187"/>
              <a:gd name="adj2" fmla="val -9642"/>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1. geplanter Tag des Forschungs-/Studienaufenthaltes. </a:t>
            </a:r>
            <a:r>
              <a:rPr lang="de-AT" sz="1200" b="1" i="1" u="none" strike="noStrike" baseline="0" dirty="0">
                <a:solidFill>
                  <a:srgbClr val="000000"/>
                </a:solidFill>
                <a:cs typeface="Arial" pitchFamily="34" charset="0"/>
              </a:rPr>
              <a:t>Voraussetzung </a:t>
            </a:r>
            <a:r>
              <a:rPr lang="de-AT" sz="1200" b="0" i="1" u="none" strike="noStrike" baseline="0" dirty="0">
                <a:solidFill>
                  <a:srgbClr val="000000"/>
                </a:solidFill>
                <a:cs typeface="Arial" pitchFamily="34" charset="0"/>
              </a:rPr>
              <a:t>für die Vergabe eines MP-Stipendiums ist ein </a:t>
            </a:r>
            <a:r>
              <a:rPr lang="de-AT" sz="1200" b="1" i="1" u="none" strike="noStrike" baseline="0" dirty="0">
                <a:solidFill>
                  <a:srgbClr val="000000"/>
                </a:solidFill>
                <a:cs typeface="Arial" pitchFamily="34" charset="0"/>
              </a:rPr>
              <a:t>Forschungs-/Studienaufenthalt von mindestens 3 Monaten</a:t>
            </a:r>
            <a:r>
              <a:rPr lang="de-AT" sz="1200" b="0" i="1" u="none" strike="noStrike" baseline="0" dirty="0">
                <a:solidFill>
                  <a:srgbClr val="000000"/>
                </a:solidFill>
                <a:cs typeface="Arial" pitchFamily="34" charset="0"/>
              </a:rPr>
              <a:t> (ausnahmslos)</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10" name="AutoShape 14"/>
          <p:cNvSpPr>
            <a:spLocks noChangeArrowheads="1"/>
          </p:cNvSpPr>
          <p:nvPr/>
        </p:nvSpPr>
        <p:spPr bwMode="auto">
          <a:xfrm>
            <a:off x="2383307" y="5707786"/>
            <a:ext cx="3759349" cy="216024"/>
          </a:xfrm>
          <a:prstGeom prst="wedgeRoundRectCallout">
            <a:avLst>
              <a:gd name="adj1" fmla="val -65429"/>
              <a:gd name="adj2" fmla="val -34032"/>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Letzter geplanter Tag des Forschungs-/Studienaufenthaltes</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11" name="AutoShape 14"/>
          <p:cNvSpPr>
            <a:spLocks noChangeArrowheads="1"/>
          </p:cNvSpPr>
          <p:nvPr/>
        </p:nvSpPr>
        <p:spPr bwMode="auto">
          <a:xfrm>
            <a:off x="2399663" y="6425631"/>
            <a:ext cx="3802740" cy="1214470"/>
          </a:xfrm>
          <a:prstGeom prst="wedgeRoundRectCallout">
            <a:avLst>
              <a:gd name="adj1" fmla="val -54779"/>
              <a:gd name="adj2" fmla="val -19967"/>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Max. 3 Monate nach Beendigung des Forschungs-aufenthaltes. Falls Fristen nicht eingehalten werden, muss seitens der Universität/Fachhochschule beim Stipendiaten urgiert werden. Falls Stipendiat um Fristverlängerung ersucht, erst mit MPS abklären und danach Mitteilung an Studierenden.</a:t>
            </a:r>
          </a:p>
          <a:p>
            <a:pPr algn="l" rtl="0">
              <a:defRPr sz="1000"/>
            </a:pPr>
            <a:endParaRPr lang="de-AT" sz="1000" b="0" i="0" u="none" strike="noStrike" baseline="0" dirty="0">
              <a:solidFill>
                <a:srgbClr val="00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168520428"/>
              </p:ext>
            </p:extLst>
          </p:nvPr>
        </p:nvGraphicFramePr>
        <p:xfrm>
          <a:off x="0" y="9848"/>
          <a:ext cx="6858001" cy="3858488"/>
        </p:xfrm>
        <a:graphic>
          <a:graphicData uri="http://schemas.openxmlformats.org/drawingml/2006/table">
            <a:tbl>
              <a:tblPr/>
              <a:tblGrid>
                <a:gridCol w="2336242">
                  <a:extLst>
                    <a:ext uri="{9D8B030D-6E8A-4147-A177-3AD203B41FA5}">
                      <a16:colId xmlns:a16="http://schemas.microsoft.com/office/drawing/2014/main" val="20000"/>
                    </a:ext>
                  </a:extLst>
                </a:gridCol>
                <a:gridCol w="4295670">
                  <a:extLst>
                    <a:ext uri="{9D8B030D-6E8A-4147-A177-3AD203B41FA5}">
                      <a16:colId xmlns:a16="http://schemas.microsoft.com/office/drawing/2014/main" val="905080086"/>
                    </a:ext>
                  </a:extLst>
                </a:gridCol>
                <a:gridCol w="226089">
                  <a:extLst>
                    <a:ext uri="{9D8B030D-6E8A-4147-A177-3AD203B41FA5}">
                      <a16:colId xmlns:a16="http://schemas.microsoft.com/office/drawing/2014/main" val="20002"/>
                    </a:ext>
                  </a:extLst>
                </a:gridCol>
              </a:tblGrid>
              <a:tr h="214470">
                <a:tc gridSpan="3">
                  <a:txBody>
                    <a:bodyPr/>
                    <a:lstStyle/>
                    <a:p>
                      <a:pPr algn="l"/>
                      <a:r>
                        <a:rPr lang="de-DE" sz="1200" b="1" dirty="0"/>
                        <a:t> </a:t>
                      </a:r>
                      <a:r>
                        <a:rPr lang="de-DE" sz="1200" b="1" dirty="0" err="1"/>
                        <a:t>request</a:t>
                      </a:r>
                      <a:r>
                        <a:rPr lang="de-DE" sz="1200" b="1" dirty="0"/>
                        <a:t> 1st </a:t>
                      </a:r>
                      <a:r>
                        <a:rPr lang="de-DE" sz="1200" b="1" dirty="0" err="1"/>
                        <a:t>installment</a:t>
                      </a:r>
                      <a:r>
                        <a:rPr lang="de-DE" sz="1200" dirty="0"/>
                        <a:t> </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lnL w="19050" cap="flat" cmpd="sng" algn="ctr">
                      <a:solidFill>
                        <a:srgbClr val="6B7EBF"/>
                      </a:solidFill>
                      <a:prstDash val="solid"/>
                      <a:round/>
                      <a:headEnd type="none" w="med" len="med"/>
                      <a:tailEnd type="none" w="med" len="med"/>
                    </a:lnL>
                  </a:tcPr>
                </a:tc>
                <a:tc hMerge="1">
                  <a:txBody>
                    <a:bodyPr/>
                    <a:lstStyle/>
                    <a:p>
                      <a:endParaRPr lang="de-DE"/>
                    </a:p>
                  </a:txBody>
                  <a:tcPr/>
                </a:tc>
                <a:extLst>
                  <a:ext uri="{0D108BD9-81ED-4DB2-BD59-A6C34878D82A}">
                    <a16:rowId xmlns:a16="http://schemas.microsoft.com/office/drawing/2014/main" val="10000"/>
                  </a:ext>
                </a:extLst>
              </a:tr>
              <a:tr h="603266">
                <a:tc>
                  <a:txBody>
                    <a:bodyPr/>
                    <a:lstStyle/>
                    <a:p>
                      <a:pPr algn="l"/>
                      <a:r>
                        <a:rPr lang="en-US" sz="1200" dirty="0"/>
                        <a:t> student presents: actual letter of</a:t>
                      </a:r>
                      <a:br>
                        <a:rPr lang="en-US" sz="1200" dirty="0"/>
                      </a:br>
                      <a:r>
                        <a:rPr lang="en-US" sz="1200" dirty="0"/>
                        <a:t> acceptance of Host university</a:t>
                      </a:r>
                      <a:br>
                        <a:rPr lang="en-US" sz="1200" dirty="0"/>
                      </a:br>
                      <a:r>
                        <a:rPr lang="en-US" sz="1200" dirty="0"/>
                        <a:t> please, keep a copy</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179790">
                <a:tc>
                  <a:txBody>
                    <a:bodyPr/>
                    <a:lstStyle/>
                    <a:p>
                      <a:pPr algn="l"/>
                      <a:r>
                        <a:rPr lang="en-US" sz="1200" dirty="0"/>
                        <a:t> virtual program</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928594318"/>
                  </a:ext>
                </a:extLst>
              </a:tr>
              <a:tr h="188690">
                <a:tc>
                  <a:txBody>
                    <a:bodyPr/>
                    <a:lstStyle/>
                    <a:p>
                      <a:pPr algn="l"/>
                      <a:r>
                        <a:rPr lang="de-DE" sz="1200" dirty="0"/>
                        <a:t> </a:t>
                      </a:r>
                      <a:r>
                        <a:rPr lang="de-DE" sz="1200" dirty="0" err="1"/>
                        <a:t>visa</a:t>
                      </a:r>
                      <a:r>
                        <a:rPr lang="de-DE" sz="1200" dirty="0"/>
                        <a:t> </a:t>
                      </a:r>
                      <a:r>
                        <a:rPr lang="de-DE" sz="1200" dirty="0" err="1"/>
                        <a:t>granted</a:t>
                      </a:r>
                      <a:r>
                        <a:rPr lang="de-DE" sz="1200" dirty="0"/>
                        <a:t> (ESTA </a:t>
                      </a:r>
                      <a:r>
                        <a:rPr lang="de-DE" sz="1200" dirty="0" err="1"/>
                        <a:t>is</a:t>
                      </a:r>
                      <a:r>
                        <a:rPr lang="de-DE" sz="1200" dirty="0"/>
                        <a:t> not </a:t>
                      </a:r>
                      <a:br>
                        <a:rPr lang="de-DE" sz="1200" dirty="0"/>
                      </a:br>
                      <a:r>
                        <a:rPr lang="de-DE" sz="1200" dirty="0"/>
                        <a:t> </a:t>
                      </a:r>
                      <a:r>
                        <a:rPr lang="de-DE" sz="1200" dirty="0" err="1"/>
                        <a:t>sufficient</a:t>
                      </a:r>
                      <a:r>
                        <a:rPr lang="de-DE" sz="1200" dirty="0"/>
                        <a:t>)/</a:t>
                      </a:r>
                      <a:r>
                        <a:rPr lang="de-DE" sz="1200" dirty="0" err="1"/>
                        <a:t>health</a:t>
                      </a:r>
                      <a:r>
                        <a:rPr lang="de-DE" sz="1200" dirty="0"/>
                        <a:t> and </a:t>
                      </a:r>
                      <a:r>
                        <a:rPr lang="de-DE" sz="1200" dirty="0" err="1"/>
                        <a:t>accident</a:t>
                      </a:r>
                      <a:r>
                        <a:rPr lang="de-DE" sz="1200" dirty="0"/>
                        <a:t>    </a:t>
                      </a:r>
                      <a:br>
                        <a:rPr lang="de-DE" sz="1200" dirty="0"/>
                      </a:br>
                      <a:r>
                        <a:rPr lang="de-DE" sz="1200" dirty="0"/>
                        <a:t> </a:t>
                      </a:r>
                      <a:r>
                        <a:rPr lang="de-DE" sz="1200" dirty="0" err="1"/>
                        <a:t>insurance</a:t>
                      </a:r>
                      <a:endParaRPr lang="de-DE" sz="1200"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368034">
                <a:tc>
                  <a:txBody>
                    <a:bodyPr/>
                    <a:lstStyle/>
                    <a:p>
                      <a:pPr algn="l"/>
                      <a:r>
                        <a:rPr lang="en-US" sz="1200" dirty="0"/>
                        <a:t> actual begin of MPS-study</a:t>
                      </a:r>
                      <a:br>
                        <a:rPr lang="en-US" sz="1200" dirty="0"/>
                      </a:br>
                      <a:r>
                        <a:rPr lang="en-US" sz="1200" dirty="0"/>
                        <a:t> (DD.MM.YYYY)</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3"/>
                  </a:ext>
                </a:extLst>
              </a:tr>
              <a:tr h="294858">
                <a:tc>
                  <a:txBody>
                    <a:bodyPr/>
                    <a:lstStyle/>
                    <a:p>
                      <a:pPr algn="l"/>
                      <a:r>
                        <a:rPr lang="de-DE" sz="1200" dirty="0"/>
                        <a:t> </a:t>
                      </a:r>
                      <a:r>
                        <a:rPr lang="de-DE" sz="1200" dirty="0" err="1"/>
                        <a:t>first</a:t>
                      </a:r>
                      <a:r>
                        <a:rPr lang="de-DE" sz="1200" dirty="0"/>
                        <a:t> </a:t>
                      </a:r>
                      <a:r>
                        <a:rPr lang="de-DE" sz="1200" dirty="0" err="1"/>
                        <a:t>request</a:t>
                      </a:r>
                      <a:r>
                        <a:rPr lang="de-DE" sz="1200" dirty="0"/>
                        <a:t> Date (DD.MM.YYYY)</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r h="53038">
                <a:tc>
                  <a:txBody>
                    <a:bodyPr/>
                    <a:lstStyle/>
                    <a:p>
                      <a:pPr algn="l"/>
                      <a:r>
                        <a:rPr lang="de-DE" sz="1200" dirty="0"/>
                        <a:t> on </a:t>
                      </a:r>
                      <a:r>
                        <a:rPr lang="de-DE" sz="1200" dirty="0" err="1"/>
                        <a:t>the</a:t>
                      </a:r>
                      <a:r>
                        <a:rPr lang="de-DE" sz="1200" dirty="0"/>
                        <a:t> </a:t>
                      </a:r>
                      <a:r>
                        <a:rPr lang="de-DE" sz="1200" dirty="0" err="1"/>
                        <a:t>way</a:t>
                      </a:r>
                      <a:endParaRPr lang="de-DE" sz="1200"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5"/>
                  </a:ext>
                </a:extLst>
              </a:tr>
              <a:tr h="292214">
                <a:tc>
                  <a:txBody>
                    <a:bodyPr/>
                    <a:lstStyle/>
                    <a:p>
                      <a:pPr algn="l"/>
                      <a:r>
                        <a:rPr lang="fi-FI" sz="1200" dirty="0"/>
                        <a:t> first Valuta on debit (DD.MM.YYYY)</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6"/>
                  </a:ext>
                </a:extLst>
              </a:tr>
              <a:tr h="188690">
                <a:tc gridSpan="3">
                  <a:txBody>
                    <a:bodyPr/>
                    <a:lstStyle/>
                    <a:p>
                      <a:pPr algn="l"/>
                      <a:r>
                        <a:rPr lang="de-DE" sz="1200" b="1" dirty="0"/>
                        <a:t> </a:t>
                      </a:r>
                      <a:r>
                        <a:rPr lang="de-DE" sz="1200" b="1" dirty="0" err="1"/>
                        <a:t>reclaim</a:t>
                      </a:r>
                      <a:endParaRPr lang="de-DE" sz="1200" b="1"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tcPr>
                </a:tc>
                <a:tc hMerge="1">
                  <a:txBody>
                    <a:bodyPr/>
                    <a:lstStyle/>
                    <a:p>
                      <a:endParaRPr lang="de-DE"/>
                    </a:p>
                  </a:txBody>
                  <a:tcPr/>
                </a:tc>
                <a:extLst>
                  <a:ext uri="{0D108BD9-81ED-4DB2-BD59-A6C34878D82A}">
                    <a16:rowId xmlns:a16="http://schemas.microsoft.com/office/drawing/2014/main" val="10007"/>
                  </a:ext>
                </a:extLst>
              </a:tr>
              <a:tr h="239638">
                <a:tc>
                  <a:txBody>
                    <a:bodyPr/>
                    <a:lstStyle/>
                    <a:p>
                      <a:pPr algn="l"/>
                      <a:r>
                        <a:rPr lang="de-DE" sz="1200" dirty="0"/>
                        <a:t> </a:t>
                      </a:r>
                      <a:r>
                        <a:rPr lang="de-DE" sz="1200" dirty="0" err="1"/>
                        <a:t>reclaimDate</a:t>
                      </a:r>
                      <a:r>
                        <a:rPr lang="de-DE" sz="1200" dirty="0"/>
                        <a:t> (DD.MM.YYYY)</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B w="19050" cap="flat" cmpd="sng" algn="ctr">
                      <a:solidFill>
                        <a:srgbClr val="6B7EBF"/>
                      </a:solidFill>
                      <a:prstDash val="solid"/>
                      <a:round/>
                      <a:headEnd type="none" w="med" len="med"/>
                      <a:tailEnd type="none" w="med" len="med"/>
                    </a:lnB>
                    <a:solidFill>
                      <a:srgbClr val="F1F1FF"/>
                    </a:solidFill>
                  </a:tcPr>
                </a:tc>
                <a:tc>
                  <a:txBody>
                    <a:bodyPr/>
                    <a:lstStyle/>
                    <a:p>
                      <a:endParaRPr lang="de-DE"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8"/>
                  </a:ext>
                </a:extLst>
              </a:tr>
              <a:tr h="0">
                <a:tc>
                  <a:txBody>
                    <a:bodyPr/>
                    <a:lstStyle/>
                    <a:p>
                      <a:pPr algn="l"/>
                      <a:r>
                        <a:rPr lang="de-DE" sz="1200" dirty="0"/>
                        <a:t> </a:t>
                      </a:r>
                      <a:r>
                        <a:rPr lang="de-DE" sz="1200" dirty="0" err="1"/>
                        <a:t>reclaimed</a:t>
                      </a:r>
                      <a:endParaRPr lang="de-DE" sz="1200"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a:t> </a:t>
                      </a:r>
                      <a:endParaRPr lang="de-DE" sz="1200"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9"/>
                  </a:ext>
                </a:extLst>
              </a:tr>
              <a:tr h="188690">
                <a:tc>
                  <a:txBody>
                    <a:bodyPr/>
                    <a:lstStyle/>
                    <a:p>
                      <a:pPr algn="l"/>
                      <a:r>
                        <a:rPr lang="de-DE" sz="1200" dirty="0"/>
                        <a:t> </a:t>
                      </a:r>
                      <a:r>
                        <a:rPr lang="de-DE" sz="1200" dirty="0" err="1"/>
                        <a:t>amount</a:t>
                      </a:r>
                      <a:r>
                        <a:rPr lang="de-DE" sz="1200" dirty="0"/>
                        <a:t> </a:t>
                      </a:r>
                      <a:r>
                        <a:rPr lang="de-DE" sz="1200" dirty="0" err="1"/>
                        <a:t>received</a:t>
                      </a:r>
                      <a:endParaRPr lang="de-DE" sz="1200" dirty="0"/>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solidFill>
                            <a:srgbClr val="FF0000"/>
                          </a:solidFill>
                        </a:rPr>
                        <a:t> </a:t>
                      </a:r>
                    </a:p>
                  </a:txBody>
                  <a:tcPr marL="4765" marR="4765" marT="4765" marB="4765"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10"/>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953844703"/>
              </p:ext>
            </p:extLst>
          </p:nvPr>
        </p:nvGraphicFramePr>
        <p:xfrm>
          <a:off x="0" y="3868336"/>
          <a:ext cx="6858000" cy="5279117"/>
        </p:xfrm>
        <a:graphic>
          <a:graphicData uri="http://schemas.openxmlformats.org/drawingml/2006/table">
            <a:tbl>
              <a:tblPr/>
              <a:tblGrid>
                <a:gridCol w="2348880">
                  <a:extLst>
                    <a:ext uri="{9D8B030D-6E8A-4147-A177-3AD203B41FA5}">
                      <a16:colId xmlns:a16="http://schemas.microsoft.com/office/drawing/2014/main" val="20000"/>
                    </a:ext>
                  </a:extLst>
                </a:gridCol>
                <a:gridCol w="4197392">
                  <a:extLst>
                    <a:ext uri="{9D8B030D-6E8A-4147-A177-3AD203B41FA5}">
                      <a16:colId xmlns:a16="http://schemas.microsoft.com/office/drawing/2014/main" val="20001"/>
                    </a:ext>
                  </a:extLst>
                </a:gridCol>
                <a:gridCol w="311728">
                  <a:extLst>
                    <a:ext uri="{9D8B030D-6E8A-4147-A177-3AD203B41FA5}">
                      <a16:colId xmlns:a16="http://schemas.microsoft.com/office/drawing/2014/main" val="20002"/>
                    </a:ext>
                  </a:extLst>
                </a:gridCol>
              </a:tblGrid>
              <a:tr h="217014">
                <a:tc gridSpan="3">
                  <a:txBody>
                    <a:bodyPr/>
                    <a:lstStyle/>
                    <a:p>
                      <a:pPr algn="l"/>
                      <a:r>
                        <a:rPr lang="de-DE" sz="1200" b="1" dirty="0"/>
                        <a:t> </a:t>
                      </a:r>
                      <a:r>
                        <a:rPr lang="de-DE" sz="1200" b="1" dirty="0" err="1"/>
                        <a:t>request</a:t>
                      </a:r>
                      <a:r>
                        <a:rPr lang="de-DE" sz="1200" b="1" dirty="0"/>
                        <a:t> 2nd </a:t>
                      </a:r>
                      <a:r>
                        <a:rPr lang="de-DE" sz="1200" b="1" dirty="0" err="1"/>
                        <a:t>installment</a:t>
                      </a:r>
                      <a:r>
                        <a:rPr lang="de-DE" sz="1200" dirty="0"/>
                        <a:t> </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558372">
                <a:tc>
                  <a:txBody>
                    <a:bodyPr/>
                    <a:lstStyle/>
                    <a:p>
                      <a:pPr algn="l"/>
                      <a:r>
                        <a:rPr lang="en-US" sz="1200" dirty="0"/>
                        <a:t> student presents actual proof of </a:t>
                      </a:r>
                      <a:br>
                        <a:rPr lang="en-US" sz="1200" dirty="0"/>
                      </a:br>
                      <a:r>
                        <a:rPr lang="en-US" sz="1200" dirty="0"/>
                        <a:t> attendance at host university</a:t>
                      </a:r>
                      <a:br>
                        <a:rPr lang="en-US" sz="1200" dirty="0"/>
                      </a:br>
                      <a:r>
                        <a:rPr lang="en-US" sz="1200" dirty="0"/>
                        <a:t> please, keep a copy</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tabLst>
                          <a:tab pos="3048000" algn="l"/>
                        </a:tabLst>
                      </a:pP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1"/>
                  </a:ext>
                </a:extLst>
              </a:tr>
              <a:tr h="563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de-DE" sz="1200" dirty="0" err="1"/>
                        <a:t>Confirmation</a:t>
                      </a:r>
                      <a:r>
                        <a:rPr lang="de-DE" sz="1200" dirty="0"/>
                        <a:t> </a:t>
                      </a:r>
                      <a:r>
                        <a:rPr lang="de-DE" sz="1200" dirty="0" err="1"/>
                        <a:t>of</a:t>
                      </a:r>
                      <a:r>
                        <a:rPr lang="de-DE" sz="1200" dirty="0"/>
                        <a:t> </a:t>
                      </a:r>
                      <a:r>
                        <a:rPr lang="de-DE" sz="1200" dirty="0" err="1"/>
                        <a:t>stay</a:t>
                      </a:r>
                      <a:r>
                        <a:rPr lang="de-DE" sz="1200" dirty="0"/>
                        <a:t> (incl. Start and </a:t>
                      </a:r>
                      <a:br>
                        <a:rPr lang="de-DE" sz="1200" dirty="0"/>
                      </a:br>
                      <a:r>
                        <a:rPr lang="de-DE" sz="1200" dirty="0"/>
                        <a:t> end date </a:t>
                      </a:r>
                      <a:r>
                        <a:rPr lang="de-DE" sz="1200" dirty="0" err="1"/>
                        <a:t>of</a:t>
                      </a:r>
                      <a:r>
                        <a:rPr lang="de-DE" sz="1200" dirty="0"/>
                        <a:t> </a:t>
                      </a:r>
                      <a:r>
                        <a:rPr lang="de-DE" sz="1200" dirty="0" err="1"/>
                        <a:t>the</a:t>
                      </a:r>
                      <a:r>
                        <a:rPr lang="de-DE" sz="1200" dirty="0"/>
                        <a:t> </a:t>
                      </a:r>
                      <a:r>
                        <a:rPr lang="de-DE" sz="1200" dirty="0" err="1"/>
                        <a:t>research</a:t>
                      </a:r>
                      <a:r>
                        <a:rPr lang="de-DE" sz="1200" dirty="0"/>
                        <a:t> </a:t>
                      </a:r>
                      <a:r>
                        <a:rPr lang="de-DE" sz="1200" dirty="0" err="1"/>
                        <a:t>stay</a:t>
                      </a:r>
                      <a:r>
                        <a:rPr lang="de-DE" sz="1200" dirty="0"/>
                        <a:t>) </a:t>
                      </a:r>
                      <a:r>
                        <a:rPr lang="de-DE" sz="1200" dirty="0" err="1"/>
                        <a:t>from</a:t>
                      </a:r>
                      <a:r>
                        <a:rPr lang="de-DE" sz="1200" dirty="0"/>
                        <a:t> </a:t>
                      </a:r>
                      <a:br>
                        <a:rPr lang="de-DE" sz="1200" dirty="0"/>
                      </a:br>
                      <a:r>
                        <a:rPr lang="de-DE" sz="1200" dirty="0"/>
                        <a:t> </a:t>
                      </a:r>
                      <a:r>
                        <a:rPr lang="de-DE" sz="1200" dirty="0" err="1"/>
                        <a:t>the</a:t>
                      </a:r>
                      <a:r>
                        <a:rPr lang="de-DE" sz="1200" dirty="0"/>
                        <a:t> host </a:t>
                      </a:r>
                      <a:r>
                        <a:rPr lang="de-DE" sz="1200" dirty="0" err="1"/>
                        <a:t>university</a:t>
                      </a:r>
                      <a:r>
                        <a:rPr lang="de-DE" sz="1200" dirty="0"/>
                        <a:t> </a:t>
                      </a:r>
                      <a:r>
                        <a:rPr lang="de-DE" sz="1200" dirty="0" err="1"/>
                        <a:t>as</a:t>
                      </a:r>
                      <a:r>
                        <a:rPr lang="de-DE" sz="1200" dirty="0"/>
                        <a:t> .</a:t>
                      </a:r>
                      <a:r>
                        <a:rPr lang="de-DE" sz="1200" dirty="0" err="1"/>
                        <a:t>pdf</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de-DE" sz="1200" dirty="0" err="1"/>
                        <a:t>upload</a:t>
                      </a:r>
                      <a:r>
                        <a:rPr lang="de-DE" sz="1200" dirty="0"/>
                        <a:t> </a:t>
                      </a:r>
                      <a:r>
                        <a:rPr lang="de-DE" sz="1200" dirty="0" err="1"/>
                        <a:t>confirmation</a:t>
                      </a:r>
                      <a:r>
                        <a:rPr lang="de-DE" sz="1200" dirty="0"/>
                        <a:t> </a:t>
                      </a:r>
                      <a:r>
                        <a:rPr lang="de-DE" sz="1200" dirty="0" err="1"/>
                        <a:t>of</a:t>
                      </a:r>
                      <a:r>
                        <a:rPr lang="de-DE" sz="1200" dirty="0"/>
                        <a:t> </a:t>
                      </a:r>
                      <a:r>
                        <a:rPr lang="de-DE" sz="1200" dirty="0" err="1"/>
                        <a:t>stay</a:t>
                      </a:r>
                      <a:r>
                        <a:rPr lang="de-DE" sz="1200" dirty="0"/>
                        <a:t> </a:t>
                      </a:r>
                      <a:r>
                        <a:rPr lang="de-DE" sz="1200" dirty="0" err="1"/>
                        <a:t>as</a:t>
                      </a:r>
                      <a:r>
                        <a:rPr lang="de-DE" sz="1200" dirty="0"/>
                        <a:t> PDF </a:t>
                      </a:r>
                      <a:r>
                        <a:rPr lang="de-DE" sz="1200" dirty="0" err="1"/>
                        <a:t>file</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tabLst>
                          <a:tab pos="3048000" algn="l"/>
                        </a:tabLst>
                      </a:pP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4129268295"/>
                  </a:ext>
                </a:extLst>
              </a:tr>
              <a:tr h="301859">
                <a:tc>
                  <a:txBody>
                    <a:bodyPr/>
                    <a:lstStyle/>
                    <a:p>
                      <a:pPr algn="l"/>
                      <a:r>
                        <a:rPr lang="en-US" sz="1200" dirty="0"/>
                        <a:t> copy of flight tickets as .pdf</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de-DE" sz="1200" dirty="0"/>
                        <a:t> </a:t>
                      </a:r>
                      <a:r>
                        <a:rPr lang="de-DE" sz="1200" dirty="0" err="1"/>
                        <a:t>upload</a:t>
                      </a:r>
                      <a:r>
                        <a:rPr lang="de-DE" sz="1200" dirty="0"/>
                        <a:t> </a:t>
                      </a:r>
                      <a:r>
                        <a:rPr lang="de-DE" sz="1200" dirty="0" err="1"/>
                        <a:t>copy</a:t>
                      </a:r>
                      <a:r>
                        <a:rPr lang="de-DE" sz="1200" dirty="0"/>
                        <a:t> </a:t>
                      </a:r>
                      <a:r>
                        <a:rPr lang="de-DE" sz="1200" dirty="0" err="1"/>
                        <a:t>of</a:t>
                      </a:r>
                      <a:r>
                        <a:rPr lang="de-DE" sz="1200" dirty="0"/>
                        <a:t> </a:t>
                      </a:r>
                      <a:r>
                        <a:rPr lang="de-DE" sz="1200" dirty="0" err="1"/>
                        <a:t>flight</a:t>
                      </a:r>
                      <a:r>
                        <a:rPr lang="de-DE" sz="1200" dirty="0"/>
                        <a:t> </a:t>
                      </a:r>
                      <a:r>
                        <a:rPr lang="de-DE" sz="1200" dirty="0" err="1"/>
                        <a:t>tickets</a:t>
                      </a:r>
                      <a:r>
                        <a:rPr lang="de-DE" sz="1200" dirty="0"/>
                        <a:t> </a:t>
                      </a:r>
                      <a:r>
                        <a:rPr lang="de-DE" sz="1200" dirty="0" err="1"/>
                        <a:t>as</a:t>
                      </a:r>
                      <a:r>
                        <a:rPr lang="de-DE" sz="1200" dirty="0"/>
                        <a:t> PDF </a:t>
                      </a:r>
                      <a:r>
                        <a:rPr lang="de-DE" sz="1200" dirty="0" err="1"/>
                        <a:t>file</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2"/>
                  </a:ext>
                </a:extLst>
              </a:tr>
              <a:tr h="5270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actual end of MPS-study </a:t>
                      </a:r>
                      <a:br>
                        <a:rPr lang="en-US" sz="1200" dirty="0"/>
                      </a:br>
                      <a:r>
                        <a:rPr lang="en-US" sz="1200" dirty="0"/>
                        <a:t> (DD.MM.YYYY)</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557650516"/>
                  </a:ext>
                </a:extLst>
              </a:tr>
              <a:tr h="692730">
                <a:tc>
                  <a:txBody>
                    <a:bodyPr/>
                    <a:lstStyle/>
                    <a:p>
                      <a:pPr algn="l"/>
                      <a:r>
                        <a:rPr lang="en-US" sz="1200" dirty="0"/>
                        <a:t> suggested for approval of research </a:t>
                      </a:r>
                      <a:br>
                        <a:rPr lang="en-US" sz="1200" dirty="0"/>
                      </a:br>
                      <a:r>
                        <a:rPr lang="en-US" sz="1200" dirty="0"/>
                        <a:t> result</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3"/>
                  </a:ext>
                </a:extLst>
              </a:tr>
              <a:tr h="194550">
                <a:tc>
                  <a:txBody>
                    <a:bodyPr/>
                    <a:lstStyle/>
                    <a:p>
                      <a:pPr algn="l"/>
                      <a:r>
                        <a:rPr lang="en-US" sz="1200" dirty="0"/>
                        <a:t> research paper attached as .pdf</a:t>
                      </a:r>
                    </a:p>
                  </a:txBody>
                  <a:tcPr marL="3574" marR="3574" marT="6353" marB="6353">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l"/>
                      <a:r>
                        <a:rPr lang="en-US" sz="1200" dirty="0"/>
                        <a:t> upload research paper as PDF file:     </a:t>
                      </a:r>
                    </a:p>
                  </a:txBody>
                  <a:tcPr marL="3574" marR="3574" marT="6353" marB="6353">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4"/>
                  </a:ext>
                </a:extLst>
              </a:tr>
              <a:tr h="258226">
                <a:tc>
                  <a:txBody>
                    <a:bodyPr/>
                    <a:lstStyle/>
                    <a:p>
                      <a:pPr algn="l"/>
                      <a:r>
                        <a:rPr lang="de-DE" sz="1200" dirty="0"/>
                        <a:t> on </a:t>
                      </a:r>
                      <a:r>
                        <a:rPr lang="de-DE" sz="1200" dirty="0" err="1"/>
                        <a:t>the</a:t>
                      </a:r>
                      <a:r>
                        <a:rPr lang="de-DE" sz="1200" dirty="0"/>
                        <a:t> </a:t>
                      </a:r>
                      <a:r>
                        <a:rPr lang="de-DE" sz="1200" dirty="0" err="1"/>
                        <a:t>way</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r>
                        <a:rPr lang="de-DE" sz="1200" dirty="0"/>
                        <a:t>  </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marL="0" algn="ctr" defTabSz="914400" rtl="0" eaLnBrk="1" latinLnBrk="0" hangingPunct="1"/>
                      <a:endParaRPr lang="de-DE" sz="1200" kern="1200" dirty="0">
                        <a:solidFill>
                          <a:schemeClr val="tx1"/>
                        </a:solidFill>
                        <a:latin typeface="+mn-lt"/>
                        <a:ea typeface="+mn-ea"/>
                        <a:cs typeface="+mn-cs"/>
                      </a:endParaRPr>
                    </a:p>
                  </a:txBody>
                  <a:tcPr marL="11438" marR="11438" marT="10167" marB="10167">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5"/>
                  </a:ext>
                </a:extLst>
              </a:tr>
              <a:tr h="378076">
                <a:tc>
                  <a:txBody>
                    <a:bodyPr/>
                    <a:lstStyle/>
                    <a:p>
                      <a:pPr algn="l"/>
                      <a:r>
                        <a:rPr lang="de-DE" sz="1200" dirty="0"/>
                        <a:t> </a:t>
                      </a:r>
                      <a:r>
                        <a:rPr lang="de-DE" sz="1200" dirty="0" err="1"/>
                        <a:t>second</a:t>
                      </a:r>
                      <a:r>
                        <a:rPr lang="de-DE" sz="1200" dirty="0"/>
                        <a:t> Valuta on </a:t>
                      </a:r>
                      <a:r>
                        <a:rPr lang="de-DE" sz="1200" dirty="0" err="1"/>
                        <a:t>debit</a:t>
                      </a:r>
                      <a:r>
                        <a:rPr lang="de-DE" sz="1200" dirty="0"/>
                        <a:t> </a:t>
                      </a:r>
                      <a:br>
                        <a:rPr lang="de-DE" sz="1200" dirty="0"/>
                      </a:br>
                      <a:r>
                        <a:rPr lang="de-DE" sz="1200" dirty="0"/>
                        <a:t> (DD.MM.YYYY)</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6"/>
                  </a:ext>
                </a:extLst>
              </a:tr>
              <a:tr h="241820">
                <a:tc>
                  <a:txBody>
                    <a:bodyPr/>
                    <a:lstStyle/>
                    <a:p>
                      <a:pPr algn="l"/>
                      <a:r>
                        <a:rPr lang="de-DE" sz="1200" dirty="0"/>
                        <a:t> </a:t>
                      </a:r>
                      <a:r>
                        <a:rPr lang="de-DE" sz="1200" dirty="0" err="1"/>
                        <a:t>amount</a:t>
                      </a:r>
                      <a:r>
                        <a:rPr lang="de-DE" sz="1200" dirty="0"/>
                        <a:t> </a:t>
                      </a:r>
                      <a:r>
                        <a:rPr lang="de-DE" sz="1200" dirty="0" err="1"/>
                        <a:t>paid</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896038959"/>
                  </a:ext>
                </a:extLst>
              </a:tr>
              <a:tr h="243312">
                <a:tc>
                  <a:txBody>
                    <a:bodyPr/>
                    <a:lstStyle/>
                    <a:p>
                      <a:pPr algn="l"/>
                      <a:r>
                        <a:rPr lang="en-US" sz="1200" dirty="0"/>
                        <a:t> approved for publishing on website</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7"/>
                  </a:ext>
                </a:extLst>
              </a:tr>
              <a:tr h="287735">
                <a:tc>
                  <a:txBody>
                    <a:bodyPr/>
                    <a:lstStyle/>
                    <a:p>
                      <a:pPr algn="l"/>
                      <a:r>
                        <a:rPr lang="de-DE" sz="1200" dirty="0"/>
                        <a:t> not </a:t>
                      </a:r>
                      <a:r>
                        <a:rPr lang="de-DE" sz="1200" dirty="0" err="1"/>
                        <a:t>before</a:t>
                      </a:r>
                      <a:r>
                        <a:rPr lang="de-DE" sz="1200" dirty="0"/>
                        <a:t> (DD.MM.YYYY)</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algn="ct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1200" dirty="0"/>
                    </a:p>
                  </a:txBody>
                  <a:tcPr marL="11438" marR="11438" marT="10167" marB="10167">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10008"/>
                  </a:ext>
                </a:extLst>
              </a:tr>
              <a:tr h="215801">
                <a:tc>
                  <a:txBody>
                    <a:bodyPr/>
                    <a:lstStyle/>
                    <a:p>
                      <a:pPr algn="l"/>
                      <a:r>
                        <a:rPr lang="de-DE" sz="1200" dirty="0"/>
                        <a:t> Statements </a:t>
                      </a:r>
                      <a:r>
                        <a:rPr lang="de-DE" sz="1200" dirty="0" err="1"/>
                        <a:t>retention</a:t>
                      </a:r>
                      <a:r>
                        <a:rPr lang="de-DE" sz="1200" dirty="0"/>
                        <a:t> </a:t>
                      </a:r>
                      <a:r>
                        <a:rPr lang="de-DE" sz="1200" dirty="0" err="1"/>
                        <a:t>period</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 </a:t>
                      </a:r>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1200" dirty="0"/>
                    </a:p>
                  </a:txBody>
                  <a:tcPr marL="11438" marR="11438" marT="10167" marB="10167">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825399445"/>
                  </a:ext>
                </a:extLst>
              </a:tr>
              <a:tr h="376461">
                <a:tc>
                  <a:txBody>
                    <a:bodyPr/>
                    <a:lstStyle/>
                    <a:p>
                      <a:pPr algn="l"/>
                      <a:r>
                        <a:rPr lang="de-DE" sz="1200" dirty="0"/>
                        <a:t>Contact E-Mail after </a:t>
                      </a:r>
                      <a:r>
                        <a:rPr lang="de-DE" sz="1200" dirty="0" err="1"/>
                        <a:t>completion</a:t>
                      </a:r>
                      <a:r>
                        <a:rPr lang="de-DE" sz="1200" dirty="0"/>
                        <a:t> </a:t>
                      </a:r>
                      <a:r>
                        <a:rPr lang="de-DE" sz="1200" dirty="0" err="1"/>
                        <a:t>of</a:t>
                      </a:r>
                      <a:r>
                        <a:rPr lang="de-DE" sz="1200" dirty="0"/>
                        <a:t> </a:t>
                      </a:r>
                      <a:r>
                        <a:rPr lang="de-DE" sz="1200" dirty="0" err="1"/>
                        <a:t>research</a:t>
                      </a:r>
                      <a:r>
                        <a:rPr lang="de-DE" sz="1200" dirty="0"/>
                        <a:t> </a:t>
                      </a:r>
                      <a:r>
                        <a:rPr lang="de-DE" sz="1200" dirty="0" err="1"/>
                        <a:t>stay</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1200" dirty="0"/>
                    </a:p>
                  </a:txBody>
                  <a:tcPr marL="11438" marR="11438" marT="10167" marB="10167">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extLst>
                  <a:ext uri="{0D108BD9-81ED-4DB2-BD59-A6C34878D82A}">
                    <a16:rowId xmlns:a16="http://schemas.microsoft.com/office/drawing/2014/main" val="3654282849"/>
                  </a:ext>
                </a:extLst>
              </a:tr>
              <a:tr h="215801">
                <a:tc>
                  <a:txBody>
                    <a:bodyPr/>
                    <a:lstStyle/>
                    <a:p>
                      <a:pPr algn="l"/>
                      <a:r>
                        <a:rPr lang="de-DE" sz="1200" dirty="0"/>
                        <a:t>Newsletter Yes/</a:t>
                      </a:r>
                      <a:r>
                        <a:rPr lang="de-DE" sz="1200" dirty="0" err="1"/>
                        <a:t>No</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 </a:t>
                      </a:r>
                      <a:r>
                        <a:rPr lang="el-GR" sz="1200" dirty="0"/>
                        <a:t>Ο</a:t>
                      </a:r>
                      <a:r>
                        <a:rPr lang="de-DE" sz="1200" dirty="0"/>
                        <a:t> </a:t>
                      </a:r>
                      <a:r>
                        <a:rPr lang="de-DE" sz="1200" dirty="0" err="1"/>
                        <a:t>yes</a:t>
                      </a:r>
                      <a:r>
                        <a:rPr lang="de-DE" sz="1200" dirty="0"/>
                        <a:t>  </a:t>
                      </a:r>
                      <a:r>
                        <a:rPr lang="el-GR" sz="1200" dirty="0"/>
                        <a:t>Ο</a:t>
                      </a:r>
                      <a:r>
                        <a:rPr lang="de-DE" sz="1200" dirty="0"/>
                        <a:t> </a:t>
                      </a:r>
                      <a:r>
                        <a:rPr lang="de-DE" sz="1200" dirty="0" err="1"/>
                        <a:t>no</a:t>
                      </a:r>
                      <a:endParaRPr lang="de-DE" sz="1200" dirty="0"/>
                    </a:p>
                  </a:txBody>
                  <a:tcPr marL="3574" marR="3574" marT="6353" marB="6353" anchor="ctr">
                    <a:lnL w="19050" cap="flat" cmpd="sng" algn="ctr">
                      <a:solidFill>
                        <a:srgbClr val="6B7EBF"/>
                      </a:solidFill>
                      <a:prstDash val="solid"/>
                      <a:round/>
                      <a:headEnd type="none" w="med" len="med"/>
                      <a:tailEnd type="none" w="med" len="med"/>
                    </a:lnL>
                    <a:lnR w="19050" cap="flat" cmpd="sng" algn="ctr">
                      <a:solidFill>
                        <a:srgbClr val="6B7EBF"/>
                      </a:solidFill>
                      <a:prstDash val="solid"/>
                      <a:round/>
                      <a:headEnd type="none" w="med" len="med"/>
                      <a:tailEnd type="none" w="med" len="med"/>
                    </a:lnR>
                    <a:lnT w="19050" cap="flat" cmpd="sng" algn="ctr">
                      <a:solidFill>
                        <a:srgbClr val="6B7EBF"/>
                      </a:solidFill>
                      <a:prstDash val="solid"/>
                      <a:round/>
                      <a:headEnd type="none" w="med" len="med"/>
                      <a:tailEnd type="none" w="med" len="med"/>
                    </a:lnT>
                    <a:lnB w="19050" cap="flat" cmpd="sng" algn="ctr">
                      <a:solidFill>
                        <a:srgbClr val="6B7EBF"/>
                      </a:solidFill>
                      <a:prstDash val="solid"/>
                      <a:round/>
                      <a:headEnd type="none" w="med" len="med"/>
                      <a:tailEnd type="none" w="med" len="med"/>
                    </a:lnB>
                    <a:solidFill>
                      <a:srgbClr val="F1F1FF"/>
                    </a:solidFill>
                  </a:tcPr>
                </a:tc>
                <a:tc>
                  <a:txBody>
                    <a:bodyPr/>
                    <a:lstStyle/>
                    <a:p>
                      <a:endParaRPr lang="de-DE" sz="1200" dirty="0"/>
                    </a:p>
                  </a:txBody>
                  <a:tcPr marL="11438" marR="11438" marT="10167" marB="10167">
                    <a:lnL w="19050" cap="flat" cmpd="sng" algn="ctr">
                      <a:solidFill>
                        <a:srgbClr val="6B7EBF"/>
                      </a:solidFill>
                      <a:prstDash val="solid"/>
                      <a:round/>
                      <a:headEnd type="none" w="med" len="med"/>
                      <a:tailEnd type="none" w="med" len="med"/>
                    </a:lnL>
                    <a:lnT w="19050" cap="flat" cmpd="sng" algn="ctr">
                      <a:solidFill>
                        <a:srgbClr val="6B7EBF"/>
                      </a:solidFill>
                      <a:prstDash val="solid"/>
                      <a:round/>
                      <a:headEnd type="none" w="med" len="med"/>
                      <a:tailEnd type="none" w="med" len="med"/>
                    </a:lnT>
                    <a:solidFill>
                      <a:srgbClr val="F1F1FF"/>
                    </a:solidFill>
                  </a:tcPr>
                </a:tc>
                <a:extLst>
                  <a:ext uri="{0D108BD9-81ED-4DB2-BD59-A6C34878D82A}">
                    <a16:rowId xmlns:a16="http://schemas.microsoft.com/office/drawing/2014/main" val="1686343564"/>
                  </a:ext>
                </a:extLst>
              </a:tr>
            </a:tbl>
          </a:graphicData>
        </a:graphic>
      </p:graphicFrame>
      <p:sp>
        <p:nvSpPr>
          <p:cNvPr id="4" name="AutoShape 14"/>
          <p:cNvSpPr>
            <a:spLocks noChangeArrowheads="1"/>
          </p:cNvSpPr>
          <p:nvPr/>
        </p:nvSpPr>
        <p:spPr bwMode="auto">
          <a:xfrm>
            <a:off x="2636912" y="238928"/>
            <a:ext cx="3738181" cy="432048"/>
          </a:xfrm>
          <a:prstGeom prst="wedgeRoundRectCallout">
            <a:avLst>
              <a:gd name="adj1" fmla="val -68531"/>
              <a:gd name="adj2" fmla="val 64189"/>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1" i="1" u="none" strike="noStrike" baseline="0" dirty="0">
                <a:solidFill>
                  <a:srgbClr val="000000"/>
                </a:solidFill>
                <a:cs typeface="Arial" pitchFamily="34" charset="0"/>
              </a:rPr>
              <a:t>Unbedingte Voraussetzung </a:t>
            </a:r>
            <a:r>
              <a:rPr lang="de-AT" sz="1200" b="0" i="1" u="none" strike="noStrike" baseline="0" dirty="0">
                <a:solidFill>
                  <a:srgbClr val="000000"/>
                </a:solidFill>
                <a:cs typeface="Arial" pitchFamily="34" charset="0"/>
              </a:rPr>
              <a:t>für die Mittelanweisung  eines MPS-Fellowships</a:t>
            </a:r>
            <a:r>
              <a:rPr lang="de-AT" sz="1000" b="0" i="1" u="none" strike="noStrike" baseline="0" dirty="0">
                <a:solidFill>
                  <a:srgbClr val="000000"/>
                </a:solidFill>
                <a:latin typeface="Arial" pitchFamily="34" charset="0"/>
                <a:cs typeface="Arial" pitchFamily="34" charset="0"/>
              </a:rPr>
              <a:t>.</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5" name="AutoShape 14"/>
          <p:cNvSpPr>
            <a:spLocks noChangeArrowheads="1"/>
          </p:cNvSpPr>
          <p:nvPr/>
        </p:nvSpPr>
        <p:spPr bwMode="auto">
          <a:xfrm>
            <a:off x="2375378" y="1664098"/>
            <a:ext cx="4261248" cy="1800200"/>
          </a:xfrm>
          <a:prstGeom prst="wedgeRoundRectCallout">
            <a:avLst>
              <a:gd name="adj1" fmla="val -58713"/>
              <a:gd name="adj2" fmla="val -38049"/>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1" i="1" u="none" strike="noStrike" baseline="0" dirty="0">
                <a:solidFill>
                  <a:srgbClr val="000000"/>
                </a:solidFill>
                <a:cs typeface="Arial" pitchFamily="34" charset="0"/>
              </a:rPr>
              <a:t>Unbedingt Voraussetzung </a:t>
            </a:r>
            <a:r>
              <a:rPr lang="de-AT" sz="1200" b="0" i="1" u="none" strike="noStrike" baseline="0" dirty="0">
                <a:solidFill>
                  <a:srgbClr val="000000"/>
                </a:solidFill>
                <a:cs typeface="Arial" pitchFamily="34" charset="0"/>
              </a:rPr>
              <a:t>für die Vergabe eines MP-Stipendiums ist ein Forschungs-/Studienaufenthalt von mindestens 3 Monaten.</a:t>
            </a:r>
            <a:br>
              <a:rPr lang="de-AT" sz="1200" b="0" i="1" u="none" strike="noStrike" baseline="0" dirty="0">
                <a:solidFill>
                  <a:srgbClr val="000000"/>
                </a:solidFill>
                <a:cs typeface="Arial" pitchFamily="34" charset="0"/>
              </a:rPr>
            </a:br>
            <a:r>
              <a:rPr lang="de-AT" sz="1200" b="0" i="1" u="none" strike="noStrike" baseline="0" dirty="0">
                <a:solidFill>
                  <a:srgbClr val="000000"/>
                </a:solidFill>
                <a:cs typeface="Arial" pitchFamily="34" charset="0"/>
              </a:rPr>
              <a:t>Bitte beachten, </a:t>
            </a:r>
            <a:r>
              <a:rPr lang="de-AT" sz="1200" b="0" i="1" u="none" strike="noStrike" baseline="0" dirty="0" err="1">
                <a:solidFill>
                  <a:srgbClr val="000000"/>
                </a:solidFill>
                <a:cs typeface="Arial" pitchFamily="34" charset="0"/>
              </a:rPr>
              <a:t>dass</a:t>
            </a:r>
            <a:r>
              <a:rPr lang="de-AT" sz="1200" b="0" i="1" u="none" strike="noStrike" baseline="0" dirty="0">
                <a:solidFill>
                  <a:srgbClr val="000000"/>
                </a:solidFill>
                <a:cs typeface="Arial" pitchFamily="34" charset="0"/>
              </a:rPr>
              <a:t> es sich bei der Aufenthaltsdauer um den tatsächlichen Forschungsaufenthalt, und nicht um den </a:t>
            </a:r>
            <a:r>
              <a:rPr lang="de-AT" sz="1200" b="0" i="1" u="none" strike="noStrike" baseline="0" dirty="0" err="1">
                <a:solidFill>
                  <a:srgbClr val="000000"/>
                </a:solidFill>
                <a:cs typeface="Arial" pitchFamily="34" charset="0"/>
              </a:rPr>
              <a:t>Gesamt-reisezeitraum</a:t>
            </a:r>
            <a:r>
              <a:rPr lang="de-AT" sz="1200" b="0" i="1" u="none" strike="noStrike" baseline="0" dirty="0">
                <a:solidFill>
                  <a:srgbClr val="000000"/>
                </a:solidFill>
                <a:cs typeface="Arial" pitchFamily="34" charset="0"/>
              </a:rPr>
              <a:t> (Abflug bis Rückkehr) handelt! Falls der tatsächliche Aufenthalt vom geplanten, vertraglich vereinbarten Aufenthalt abweicht, ist dies unverzüglich der MPS zu melden. Eine Kürzung des Aufenthaltes kann eine Reduzierung des </a:t>
            </a:r>
            <a:r>
              <a:rPr lang="de-AT" sz="1200" b="0" i="1" u="none" strike="noStrike" baseline="0" dirty="0" err="1">
                <a:solidFill>
                  <a:srgbClr val="000000"/>
                </a:solidFill>
                <a:cs typeface="Arial" pitchFamily="34" charset="0"/>
              </a:rPr>
              <a:t>Unterstützungsbei-trages</a:t>
            </a:r>
            <a:r>
              <a:rPr lang="de-AT" sz="1200" b="0" i="1" u="none" strike="noStrike" baseline="0" dirty="0">
                <a:solidFill>
                  <a:srgbClr val="000000"/>
                </a:solidFill>
                <a:cs typeface="Arial" pitchFamily="34" charset="0"/>
              </a:rPr>
              <a:t> zur Folge haben.</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6" name="AutoShape 14"/>
          <p:cNvSpPr>
            <a:spLocks noChangeArrowheads="1"/>
          </p:cNvSpPr>
          <p:nvPr/>
        </p:nvSpPr>
        <p:spPr bwMode="auto">
          <a:xfrm>
            <a:off x="2852936" y="857292"/>
            <a:ext cx="3738181" cy="648072"/>
          </a:xfrm>
          <a:prstGeom prst="wedgeRoundRectCallout">
            <a:avLst>
              <a:gd name="adj1" fmla="val -73883"/>
              <a:gd name="adj2" fmla="val 31961"/>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de-AT" sz="1200" b="1" i="1" u="none" strike="noStrike" baseline="0" dirty="0">
                <a:solidFill>
                  <a:srgbClr val="000000"/>
                </a:solidFill>
                <a:cs typeface="Arial" pitchFamily="34" charset="0"/>
              </a:rPr>
              <a:t>Unbedingte Voraussetzung </a:t>
            </a:r>
            <a:r>
              <a:rPr lang="de-AT" sz="1200" b="0" i="1" u="none" strike="noStrike" baseline="0" dirty="0">
                <a:solidFill>
                  <a:srgbClr val="000000"/>
                </a:solidFill>
                <a:cs typeface="Arial" pitchFamily="34" charset="0"/>
              </a:rPr>
              <a:t>für die Mittelanweisung  eines MP-Stipendiums</a:t>
            </a:r>
            <a:r>
              <a:rPr lang="de-AT" sz="1200" i="1" dirty="0">
                <a:solidFill>
                  <a:srgbClr val="000000"/>
                </a:solidFill>
                <a:cs typeface="Arial" pitchFamily="34" charset="0"/>
              </a:rPr>
              <a:t>. Bei Bedarf werden von der MPS Bestätigungen über die Höhe des Stipendiums ausgestellt. </a:t>
            </a:r>
            <a:endParaRPr lang="de-AT" sz="1200" b="0" i="1" u="none" strike="noStrike" baseline="0" dirty="0">
              <a:solidFill>
                <a:srgbClr val="000000"/>
              </a:solidFill>
              <a:cs typeface="Arial" pitchFamily="34" charset="0"/>
            </a:endParaRP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9" name="AutoShape 14"/>
          <p:cNvSpPr>
            <a:spLocks noChangeArrowheads="1"/>
          </p:cNvSpPr>
          <p:nvPr/>
        </p:nvSpPr>
        <p:spPr bwMode="auto">
          <a:xfrm>
            <a:off x="2205579" y="5885021"/>
            <a:ext cx="4659384" cy="829770"/>
          </a:xfrm>
          <a:prstGeom prst="wedgeRoundRectCallout">
            <a:avLst>
              <a:gd name="adj1" fmla="val -53600"/>
              <a:gd name="adj2" fmla="val 24131"/>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Hier </a:t>
            </a:r>
            <a:r>
              <a:rPr lang="de-AT" sz="1200" b="0" i="1" u="none" strike="noStrike" baseline="0" dirty="0" err="1">
                <a:solidFill>
                  <a:srgbClr val="000000"/>
                </a:solidFill>
                <a:cs typeface="Arial" pitchFamily="34" charset="0"/>
              </a:rPr>
              <a:t>muss</a:t>
            </a:r>
            <a:r>
              <a:rPr lang="de-AT" sz="1200" b="0" i="1" u="none" strike="noStrike" baseline="0" dirty="0">
                <a:solidFill>
                  <a:srgbClr val="000000"/>
                </a:solidFill>
                <a:cs typeface="Arial" pitchFamily="34" charset="0"/>
              </a:rPr>
              <a:t> bestätigt werden, </a:t>
            </a:r>
            <a:r>
              <a:rPr lang="de-AT" sz="1200" b="0" i="1" u="none" strike="noStrike" baseline="0" dirty="0" err="1">
                <a:solidFill>
                  <a:srgbClr val="000000"/>
                </a:solidFill>
                <a:cs typeface="Arial" pitchFamily="34" charset="0"/>
              </a:rPr>
              <a:t>dass</a:t>
            </a:r>
            <a:r>
              <a:rPr lang="de-AT" sz="1200" b="0" i="1" u="none" strike="noStrike" baseline="0" dirty="0">
                <a:solidFill>
                  <a:srgbClr val="000000"/>
                </a:solidFill>
                <a:cs typeface="Arial" pitchFamily="34" charset="0"/>
              </a:rPr>
              <a:t> die Forschungs-/Studienergebnisse vom zuständigen Betreuer auf Übereinstimmung mit dem vertraglich vereinbarten Forschungs-/Studienvorhaben überprüft und für in Ordnung befunden  wurden.</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10" name="AutoShape 14"/>
          <p:cNvSpPr>
            <a:spLocks noChangeArrowheads="1"/>
          </p:cNvSpPr>
          <p:nvPr/>
        </p:nvSpPr>
        <p:spPr bwMode="auto">
          <a:xfrm>
            <a:off x="2852936" y="7452079"/>
            <a:ext cx="3600400" cy="432048"/>
          </a:xfrm>
          <a:prstGeom prst="wedgeRoundRectCallout">
            <a:avLst>
              <a:gd name="adj1" fmla="val -66347"/>
              <a:gd name="adj2" fmla="val 59977"/>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Wichtig bei  sensiblen Daten ; daher bitte Studierende auf die Möglichkeit einer Sperrfrist aufmerksam machen.</a:t>
            </a:r>
          </a:p>
          <a:p>
            <a:pPr algn="l" rtl="0">
              <a:defRPr sz="1000"/>
            </a:pPr>
            <a:endParaRPr lang="de-AT" sz="1000" b="0" i="0" u="none" strike="noStrike" baseline="0" dirty="0">
              <a:solidFill>
                <a:srgbClr val="000000"/>
              </a:solidFill>
              <a:latin typeface="Arial" pitchFamily="34" charset="0"/>
              <a:cs typeface="Arial" pitchFamily="34" charset="0"/>
            </a:endParaRPr>
          </a:p>
        </p:txBody>
      </p:sp>
      <p:sp>
        <p:nvSpPr>
          <p:cNvPr id="11" name="AutoShape 14"/>
          <p:cNvSpPr>
            <a:spLocks noChangeArrowheads="1"/>
          </p:cNvSpPr>
          <p:nvPr/>
        </p:nvSpPr>
        <p:spPr bwMode="auto">
          <a:xfrm>
            <a:off x="2475807" y="7879950"/>
            <a:ext cx="4382193" cy="432048"/>
          </a:xfrm>
          <a:prstGeom prst="wedgeRoundRectCallout">
            <a:avLst>
              <a:gd name="adj1" fmla="val -55015"/>
              <a:gd name="adj2" fmla="val 29581"/>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Falls eine Sperrfrist gewünscht wird, hier eintragen (siehe Vorgaben</a:t>
            </a:r>
            <a:r>
              <a:rPr lang="de-AT" sz="1200" b="0" i="1" u="none" strike="noStrike" dirty="0">
                <a:solidFill>
                  <a:srgbClr val="000000"/>
                </a:solidFill>
                <a:cs typeface="Arial" pitchFamily="34" charset="0"/>
              </a:rPr>
              <a:t> Sperrfristen</a:t>
            </a:r>
            <a:r>
              <a:rPr lang="de-AT" sz="1200" b="0" i="1" u="none" strike="noStrike" baseline="0" dirty="0">
                <a:solidFill>
                  <a:srgbClr val="000000"/>
                </a:solidFill>
                <a:cs typeface="Arial" pitchFamily="34" charset="0"/>
              </a:rPr>
              <a:t>).</a:t>
            </a:r>
          </a:p>
          <a:p>
            <a:pPr algn="l" rtl="0">
              <a:defRPr sz="1000"/>
            </a:pPr>
            <a:r>
              <a:rPr lang="de-AT" sz="1000" b="0" i="0" u="none" strike="noStrike" baseline="0" dirty="0">
                <a:solidFill>
                  <a:srgbClr val="000000"/>
                </a:solidFill>
                <a:latin typeface="Arial" pitchFamily="34" charset="0"/>
                <a:cs typeface="Arial" pitchFamily="34" charset="0"/>
              </a:rPr>
              <a:t>	</a:t>
            </a:r>
          </a:p>
        </p:txBody>
      </p:sp>
      <p:sp>
        <p:nvSpPr>
          <p:cNvPr id="12" name="AutoShape 14"/>
          <p:cNvSpPr>
            <a:spLocks noChangeArrowheads="1"/>
          </p:cNvSpPr>
          <p:nvPr/>
        </p:nvSpPr>
        <p:spPr bwMode="auto">
          <a:xfrm>
            <a:off x="2205579" y="5452973"/>
            <a:ext cx="4169514" cy="432048"/>
          </a:xfrm>
          <a:prstGeom prst="wedgeRoundRectCallout">
            <a:avLst>
              <a:gd name="adj1" fmla="val -60719"/>
              <a:gd name="adj2" fmla="val 43222"/>
              <a:gd name="adj3" fmla="val 16667"/>
            </a:avLst>
          </a:prstGeom>
          <a:solidFill>
            <a:srgbClr val="FFFFFF"/>
          </a:solidFill>
          <a:ln w="9525">
            <a:solidFill>
              <a:srgbClr val="000000"/>
            </a:solidFill>
            <a:miter lim="800000"/>
            <a:headEnd/>
            <a:tailEnd/>
          </a:ln>
        </p:spPr>
        <p:txBody>
          <a:bodyPr wrap="square" lIns="27432"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de-AT" sz="1200" b="0" i="1" u="none" strike="noStrike" baseline="0" dirty="0">
                <a:solidFill>
                  <a:srgbClr val="000000"/>
                </a:solidFill>
                <a:cs typeface="Arial" pitchFamily="34" charset="0"/>
              </a:rPr>
              <a:t>Letzter Tag des von der Host-Universität bestätigten Forschungs-/Studienaufenthaltes - nicht der Rückflugstag!</a:t>
            </a:r>
          </a:p>
          <a:p>
            <a:pPr algn="l" rtl="0">
              <a:defRPr sz="1000"/>
            </a:pPr>
            <a:endParaRPr lang="de-AT" sz="1000" b="0" i="0" u="none" strike="noStrike" baseline="0" dirty="0">
              <a:solidFill>
                <a:srgbClr val="00000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1325</Words>
  <Application>Microsoft Office PowerPoint</Application>
  <PresentationFormat>Bildschirmpräsentation (4:3)</PresentationFormat>
  <Paragraphs>134</Paragraphs>
  <Slides>4</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Fakt Bln</vt:lpstr>
      <vt:lpstr>Larissa-Design</vt:lpstr>
      <vt:lpstr>PowerPoint-Präsentation</vt:lpstr>
      <vt:lpstr>PowerPoint-Präsentation</vt:lpstr>
      <vt:lpstr>PowerPoint-Präsentation</vt:lpstr>
      <vt:lpstr>PowerPoint-Präsentation</vt:lpstr>
    </vt:vector>
  </TitlesOfParts>
  <Company>Marshallplan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Claudia Kraif</dc:creator>
  <cp:lastModifiedBy>Ecker Katrin</cp:lastModifiedBy>
  <cp:revision>108</cp:revision>
  <dcterms:created xsi:type="dcterms:W3CDTF">2011-07-06T07:06:25Z</dcterms:created>
  <dcterms:modified xsi:type="dcterms:W3CDTF">2023-01-17T11:56:28Z</dcterms:modified>
</cp:coreProperties>
</file>