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39"/>
  </p:notesMasterIdLst>
  <p:handoutMasterIdLst>
    <p:handoutMasterId r:id="rId40"/>
  </p:handoutMasterIdLst>
  <p:sldIdLst>
    <p:sldId id="258" r:id="rId2"/>
    <p:sldId id="331" r:id="rId3"/>
    <p:sldId id="341" r:id="rId4"/>
    <p:sldId id="342" r:id="rId5"/>
    <p:sldId id="343" r:id="rId6"/>
    <p:sldId id="344" r:id="rId7"/>
    <p:sldId id="345" r:id="rId8"/>
    <p:sldId id="346" r:id="rId9"/>
    <p:sldId id="340" r:id="rId10"/>
    <p:sldId id="329" r:id="rId11"/>
    <p:sldId id="332" r:id="rId12"/>
    <p:sldId id="270" r:id="rId13"/>
    <p:sldId id="334" r:id="rId14"/>
    <p:sldId id="271" r:id="rId15"/>
    <p:sldId id="272" r:id="rId16"/>
    <p:sldId id="273" r:id="rId17"/>
    <p:sldId id="333" r:id="rId18"/>
    <p:sldId id="269" r:id="rId19"/>
    <p:sldId id="297" r:id="rId20"/>
    <p:sldId id="284" r:id="rId21"/>
    <p:sldId id="308" r:id="rId22"/>
    <p:sldId id="309" r:id="rId23"/>
    <p:sldId id="310" r:id="rId24"/>
    <p:sldId id="311" r:id="rId25"/>
    <p:sldId id="324" r:id="rId26"/>
    <p:sldId id="275" r:id="rId27"/>
    <p:sldId id="336" r:id="rId28"/>
    <p:sldId id="335" r:id="rId29"/>
    <p:sldId id="277" r:id="rId30"/>
    <p:sldId id="347" r:id="rId31"/>
    <p:sldId id="348" r:id="rId32"/>
    <p:sldId id="349" r:id="rId33"/>
    <p:sldId id="350" r:id="rId34"/>
    <p:sldId id="351" r:id="rId35"/>
    <p:sldId id="352" r:id="rId36"/>
    <p:sldId id="337" r:id="rId37"/>
    <p:sldId id="288" r:id="rId38"/>
  </p:sldIdLst>
  <p:sldSz cx="9144000" cy="5143500" type="screen16x9"/>
  <p:notesSz cx="6797675" cy="9926638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0003C"/>
    <a:srgbClr val="58585A"/>
    <a:srgbClr val="960032"/>
    <a:srgbClr val="000000"/>
    <a:srgbClr val="005A99"/>
    <a:srgbClr val="828C96"/>
    <a:srgbClr val="DADADA"/>
    <a:srgbClr val="919B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ittlere Formatvorlage 2 - Akz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 autoAdjust="0"/>
    <p:restoredTop sz="94570" autoAdjust="0"/>
  </p:normalViewPr>
  <p:slideViewPr>
    <p:cSldViewPr showGuides="1">
      <p:cViewPr varScale="1">
        <p:scale>
          <a:sx n="139" d="100"/>
          <a:sy n="139" d="100"/>
        </p:scale>
        <p:origin x="744" y="16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367DA18-D7BC-EF40-ACFC-889EE0075A80}" type="doc">
      <dgm:prSet loTypeId="urn:microsoft.com/office/officeart/2005/8/layout/venn1" loCatId="" qsTypeId="urn:microsoft.com/office/officeart/2005/8/quickstyle/3d1" qsCatId="3D" csTypeId="urn:microsoft.com/office/officeart/2005/8/colors/accent1_4" csCatId="accent1" phldr="1"/>
      <dgm:spPr/>
    </dgm:pt>
    <dgm:pt modelId="{10109E53-F344-C348-A1D0-870B4A7F90F1}">
      <dgm:prSet phldrT="[Text]" custT="1"/>
      <dgm:spPr/>
      <dgm:t>
        <a:bodyPr/>
        <a:lstStyle/>
        <a:p>
          <a:r>
            <a:rPr lang="de-DE" sz="1200" b="1" dirty="0"/>
            <a:t>Lehr-</a:t>
          </a:r>
        </a:p>
        <a:p>
          <a:r>
            <a:rPr lang="de-DE" sz="1200" b="1" dirty="0" err="1"/>
            <a:t>entwicklung</a:t>
          </a:r>
          <a:endParaRPr lang="de-DE" sz="1200" b="1" dirty="0"/>
        </a:p>
      </dgm:t>
    </dgm:pt>
    <dgm:pt modelId="{03587707-2E2B-6F41-A88E-33636BF51CD6}" type="parTrans" cxnId="{0E1D324D-56CE-9042-9776-2CDD273871D9}">
      <dgm:prSet/>
      <dgm:spPr/>
      <dgm:t>
        <a:bodyPr/>
        <a:lstStyle/>
        <a:p>
          <a:endParaRPr lang="de-DE"/>
        </a:p>
      </dgm:t>
    </dgm:pt>
    <dgm:pt modelId="{3B23ED16-9912-5E4F-9A69-C36BDB3F0B49}" type="sibTrans" cxnId="{0E1D324D-56CE-9042-9776-2CDD273871D9}">
      <dgm:prSet/>
      <dgm:spPr/>
      <dgm:t>
        <a:bodyPr/>
        <a:lstStyle/>
        <a:p>
          <a:endParaRPr lang="de-DE"/>
        </a:p>
      </dgm:t>
    </dgm:pt>
    <dgm:pt modelId="{6C8D3193-AEAB-374F-9E9D-617A0425E57B}">
      <dgm:prSet phldrT="[Text]" custT="1"/>
      <dgm:spPr/>
      <dgm:t>
        <a:bodyPr/>
        <a:lstStyle/>
        <a:p>
          <a:r>
            <a:rPr lang="de-DE" sz="1200" b="1" dirty="0"/>
            <a:t>Organisations-entwicklung</a:t>
          </a:r>
        </a:p>
      </dgm:t>
    </dgm:pt>
    <dgm:pt modelId="{46CAFB5C-18D9-DE4B-893A-05562C1D852F}" type="parTrans" cxnId="{ABB978EC-A9BE-7748-9A6F-A57E87AC0343}">
      <dgm:prSet/>
      <dgm:spPr/>
      <dgm:t>
        <a:bodyPr/>
        <a:lstStyle/>
        <a:p>
          <a:endParaRPr lang="de-DE"/>
        </a:p>
      </dgm:t>
    </dgm:pt>
    <dgm:pt modelId="{943555EC-87D8-EE4B-995E-3536D5391BBD}" type="sibTrans" cxnId="{ABB978EC-A9BE-7748-9A6F-A57E87AC0343}">
      <dgm:prSet/>
      <dgm:spPr/>
      <dgm:t>
        <a:bodyPr/>
        <a:lstStyle/>
        <a:p>
          <a:endParaRPr lang="de-DE"/>
        </a:p>
      </dgm:t>
    </dgm:pt>
    <dgm:pt modelId="{AC3B72E2-D92D-894C-B87E-3ABC6ABAD532}">
      <dgm:prSet phldrT="[Text]" custT="1"/>
      <dgm:spPr/>
      <dgm:t>
        <a:bodyPr/>
        <a:lstStyle/>
        <a:p>
          <a:r>
            <a:rPr lang="de-DE" sz="1200" b="1" dirty="0"/>
            <a:t>Personal-entwicklung</a:t>
          </a:r>
        </a:p>
      </dgm:t>
    </dgm:pt>
    <dgm:pt modelId="{ED59B040-5F49-784C-A7EE-B6C3FF0B1EF6}" type="parTrans" cxnId="{DEE3977E-EC49-524F-8F47-333CC4A0607F}">
      <dgm:prSet/>
      <dgm:spPr/>
      <dgm:t>
        <a:bodyPr/>
        <a:lstStyle/>
        <a:p>
          <a:endParaRPr lang="de-DE"/>
        </a:p>
      </dgm:t>
    </dgm:pt>
    <dgm:pt modelId="{3615248C-C2EE-4741-B15B-12F976AFC1A2}" type="sibTrans" cxnId="{DEE3977E-EC49-524F-8F47-333CC4A0607F}">
      <dgm:prSet/>
      <dgm:spPr/>
      <dgm:t>
        <a:bodyPr/>
        <a:lstStyle/>
        <a:p>
          <a:endParaRPr lang="de-DE"/>
        </a:p>
      </dgm:t>
    </dgm:pt>
    <dgm:pt modelId="{56874B80-0BB1-F341-8DD3-24D9ED9B820F}" type="pres">
      <dgm:prSet presAssocID="{8367DA18-D7BC-EF40-ACFC-889EE0075A80}" presName="compositeShape" presStyleCnt="0">
        <dgm:presLayoutVars>
          <dgm:chMax val="7"/>
          <dgm:dir/>
          <dgm:resizeHandles val="exact"/>
        </dgm:presLayoutVars>
      </dgm:prSet>
      <dgm:spPr/>
    </dgm:pt>
    <dgm:pt modelId="{047F7639-D514-454E-83C5-3BA8C031BC19}" type="pres">
      <dgm:prSet presAssocID="{10109E53-F344-C348-A1D0-870B4A7F90F1}" presName="circ1" presStyleLbl="vennNode1" presStyleIdx="0" presStyleCnt="3"/>
      <dgm:spPr/>
    </dgm:pt>
    <dgm:pt modelId="{4B320F5D-E1BD-9F45-A11D-E80A4C972978}" type="pres">
      <dgm:prSet presAssocID="{10109E53-F344-C348-A1D0-870B4A7F90F1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A8A4345C-4D1F-A64C-983B-807B60639669}" type="pres">
      <dgm:prSet presAssocID="{6C8D3193-AEAB-374F-9E9D-617A0425E57B}" presName="circ2" presStyleLbl="vennNode1" presStyleIdx="1" presStyleCnt="3"/>
      <dgm:spPr/>
    </dgm:pt>
    <dgm:pt modelId="{8566ED24-726E-8E41-882D-D13AFB3F5B1F}" type="pres">
      <dgm:prSet presAssocID="{6C8D3193-AEAB-374F-9E9D-617A0425E57B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CE9D360A-235A-834B-B69D-2180B509ACF4}" type="pres">
      <dgm:prSet presAssocID="{AC3B72E2-D92D-894C-B87E-3ABC6ABAD532}" presName="circ3" presStyleLbl="vennNode1" presStyleIdx="2" presStyleCnt="3"/>
      <dgm:spPr/>
    </dgm:pt>
    <dgm:pt modelId="{6DEB4A01-6E68-C44B-B1A2-BCC4D1A22CC2}" type="pres">
      <dgm:prSet presAssocID="{AC3B72E2-D92D-894C-B87E-3ABC6ABAD532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EB8FA91E-2C76-514B-8DAF-4E283C67E85D}" type="presOf" srcId="{10109E53-F344-C348-A1D0-870B4A7F90F1}" destId="{4B320F5D-E1BD-9F45-A11D-E80A4C972978}" srcOrd="1" destOrd="0" presId="urn:microsoft.com/office/officeart/2005/8/layout/venn1"/>
    <dgm:cxn modelId="{E6492338-2A0B-9C46-956F-2811567DCCBB}" type="presOf" srcId="{8367DA18-D7BC-EF40-ACFC-889EE0075A80}" destId="{56874B80-0BB1-F341-8DD3-24D9ED9B820F}" srcOrd="0" destOrd="0" presId="urn:microsoft.com/office/officeart/2005/8/layout/venn1"/>
    <dgm:cxn modelId="{B3663247-FD21-DA42-A479-E4430BB9C486}" type="presOf" srcId="{AC3B72E2-D92D-894C-B87E-3ABC6ABAD532}" destId="{CE9D360A-235A-834B-B69D-2180B509ACF4}" srcOrd="0" destOrd="0" presId="urn:microsoft.com/office/officeart/2005/8/layout/venn1"/>
    <dgm:cxn modelId="{0E1D324D-56CE-9042-9776-2CDD273871D9}" srcId="{8367DA18-D7BC-EF40-ACFC-889EE0075A80}" destId="{10109E53-F344-C348-A1D0-870B4A7F90F1}" srcOrd="0" destOrd="0" parTransId="{03587707-2E2B-6F41-A88E-33636BF51CD6}" sibTransId="{3B23ED16-9912-5E4F-9A69-C36BDB3F0B49}"/>
    <dgm:cxn modelId="{6A94704D-2A5D-7C46-A5C9-4388EA74A53C}" type="presOf" srcId="{6C8D3193-AEAB-374F-9E9D-617A0425E57B}" destId="{8566ED24-726E-8E41-882D-D13AFB3F5B1F}" srcOrd="1" destOrd="0" presId="urn:microsoft.com/office/officeart/2005/8/layout/venn1"/>
    <dgm:cxn modelId="{D572705A-F22E-F345-B186-32EC21534B2A}" type="presOf" srcId="{AC3B72E2-D92D-894C-B87E-3ABC6ABAD532}" destId="{6DEB4A01-6E68-C44B-B1A2-BCC4D1A22CC2}" srcOrd="1" destOrd="0" presId="urn:microsoft.com/office/officeart/2005/8/layout/venn1"/>
    <dgm:cxn modelId="{DEE3977E-EC49-524F-8F47-333CC4A0607F}" srcId="{8367DA18-D7BC-EF40-ACFC-889EE0075A80}" destId="{AC3B72E2-D92D-894C-B87E-3ABC6ABAD532}" srcOrd="2" destOrd="0" parTransId="{ED59B040-5F49-784C-A7EE-B6C3FF0B1EF6}" sibTransId="{3615248C-C2EE-4741-B15B-12F976AFC1A2}"/>
    <dgm:cxn modelId="{7ABCC4AC-5741-0D43-820C-FE9B8DC9F8F6}" type="presOf" srcId="{6C8D3193-AEAB-374F-9E9D-617A0425E57B}" destId="{A8A4345C-4D1F-A64C-983B-807B60639669}" srcOrd="0" destOrd="0" presId="urn:microsoft.com/office/officeart/2005/8/layout/venn1"/>
    <dgm:cxn modelId="{ABB978EC-A9BE-7748-9A6F-A57E87AC0343}" srcId="{8367DA18-D7BC-EF40-ACFC-889EE0075A80}" destId="{6C8D3193-AEAB-374F-9E9D-617A0425E57B}" srcOrd="1" destOrd="0" parTransId="{46CAFB5C-18D9-DE4B-893A-05562C1D852F}" sibTransId="{943555EC-87D8-EE4B-995E-3536D5391BBD}"/>
    <dgm:cxn modelId="{8D4F6BFB-17CE-814E-974D-06CA18A8CAB2}" type="presOf" srcId="{10109E53-F344-C348-A1D0-870B4A7F90F1}" destId="{047F7639-D514-454E-83C5-3BA8C031BC19}" srcOrd="0" destOrd="0" presId="urn:microsoft.com/office/officeart/2005/8/layout/venn1"/>
    <dgm:cxn modelId="{8E6B168D-60DF-0048-A67A-959D4C744264}" type="presParOf" srcId="{56874B80-0BB1-F341-8DD3-24D9ED9B820F}" destId="{047F7639-D514-454E-83C5-3BA8C031BC19}" srcOrd="0" destOrd="0" presId="urn:microsoft.com/office/officeart/2005/8/layout/venn1"/>
    <dgm:cxn modelId="{FC863AF5-1CB7-254D-BBB9-912D092601B8}" type="presParOf" srcId="{56874B80-0BB1-F341-8DD3-24D9ED9B820F}" destId="{4B320F5D-E1BD-9F45-A11D-E80A4C972978}" srcOrd="1" destOrd="0" presId="urn:microsoft.com/office/officeart/2005/8/layout/venn1"/>
    <dgm:cxn modelId="{AE554637-A3FD-104C-9498-25F5B8DDFA80}" type="presParOf" srcId="{56874B80-0BB1-F341-8DD3-24D9ED9B820F}" destId="{A8A4345C-4D1F-A64C-983B-807B60639669}" srcOrd="2" destOrd="0" presId="urn:microsoft.com/office/officeart/2005/8/layout/venn1"/>
    <dgm:cxn modelId="{050F4BE7-BFDF-C843-81DF-544A5111D874}" type="presParOf" srcId="{56874B80-0BB1-F341-8DD3-24D9ED9B820F}" destId="{8566ED24-726E-8E41-882D-D13AFB3F5B1F}" srcOrd="3" destOrd="0" presId="urn:microsoft.com/office/officeart/2005/8/layout/venn1"/>
    <dgm:cxn modelId="{F2208A6A-5AEB-674E-9774-9F3F48E7FDBA}" type="presParOf" srcId="{56874B80-0BB1-F341-8DD3-24D9ED9B820F}" destId="{CE9D360A-235A-834B-B69D-2180B509ACF4}" srcOrd="4" destOrd="0" presId="urn:microsoft.com/office/officeart/2005/8/layout/venn1"/>
    <dgm:cxn modelId="{1216FFE7-8D6B-AF46-96FF-E18A2532CC27}" type="presParOf" srcId="{56874B80-0BB1-F341-8DD3-24D9ED9B820F}" destId="{6DEB4A01-6E68-C44B-B1A2-BCC4D1A22CC2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8E123AA-18BE-7844-8F95-0661AD4E1B67}" type="doc">
      <dgm:prSet loTypeId="urn:microsoft.com/office/officeart/2005/8/layout/vList3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E4A523C8-D0E3-F841-A62D-3C53C54ABD82}">
      <dgm:prSet phldrT="[Text]"/>
      <dgm:spPr/>
      <dgm:t>
        <a:bodyPr/>
        <a:lstStyle/>
        <a:p>
          <a:r>
            <a:rPr lang="de-DE"/>
            <a:t>Selbsteinschätzung</a:t>
          </a:r>
        </a:p>
      </dgm:t>
    </dgm:pt>
    <dgm:pt modelId="{78AD2CBD-0D00-0043-A63B-D484104D3466}" type="parTrans" cxnId="{D805A765-E69C-A141-9654-65C8B539FB70}">
      <dgm:prSet/>
      <dgm:spPr/>
      <dgm:t>
        <a:bodyPr/>
        <a:lstStyle/>
        <a:p>
          <a:endParaRPr lang="de-DE"/>
        </a:p>
      </dgm:t>
    </dgm:pt>
    <dgm:pt modelId="{787FD81B-4D4E-D743-B05D-5373D86EB61E}" type="sibTrans" cxnId="{D805A765-E69C-A141-9654-65C8B539FB70}">
      <dgm:prSet/>
      <dgm:spPr/>
      <dgm:t>
        <a:bodyPr/>
        <a:lstStyle/>
        <a:p>
          <a:endParaRPr lang="de-DE"/>
        </a:p>
      </dgm:t>
    </dgm:pt>
    <dgm:pt modelId="{FD6C0A26-6D3B-AF49-B8E6-9583E594F15A}">
      <dgm:prSet phldrT="[Text]"/>
      <dgm:spPr/>
      <dgm:t>
        <a:bodyPr/>
        <a:lstStyle/>
        <a:p>
          <a:r>
            <a:rPr lang="de-DE"/>
            <a:t>Kollegiale Beobachtung</a:t>
          </a:r>
        </a:p>
      </dgm:t>
    </dgm:pt>
    <dgm:pt modelId="{05889A2B-7C6D-E940-B0FB-D4664993B8BA}" type="parTrans" cxnId="{3C31E95A-E10C-954B-86B3-132EF8387E3F}">
      <dgm:prSet/>
      <dgm:spPr/>
      <dgm:t>
        <a:bodyPr/>
        <a:lstStyle/>
        <a:p>
          <a:endParaRPr lang="de-DE"/>
        </a:p>
      </dgm:t>
    </dgm:pt>
    <dgm:pt modelId="{7DABD178-BD40-CF4E-9281-64D4F635D5DB}" type="sibTrans" cxnId="{3C31E95A-E10C-954B-86B3-132EF8387E3F}">
      <dgm:prSet/>
      <dgm:spPr/>
      <dgm:t>
        <a:bodyPr/>
        <a:lstStyle/>
        <a:p>
          <a:endParaRPr lang="de-DE"/>
        </a:p>
      </dgm:t>
    </dgm:pt>
    <dgm:pt modelId="{9D2BD83F-8212-874D-8D29-69FA242D86B1}">
      <dgm:prSet phldrT="[Text]"/>
      <dgm:spPr/>
      <dgm:t>
        <a:bodyPr/>
        <a:lstStyle/>
        <a:p>
          <a:r>
            <a:rPr lang="de-DE"/>
            <a:t>Externe Evaluation</a:t>
          </a:r>
        </a:p>
      </dgm:t>
    </dgm:pt>
    <dgm:pt modelId="{60B1F151-8A2A-7C4D-BD0E-6D5A12C62808}" type="parTrans" cxnId="{0244853D-C5D2-6D44-B323-84B3344DA390}">
      <dgm:prSet/>
      <dgm:spPr/>
      <dgm:t>
        <a:bodyPr/>
        <a:lstStyle/>
        <a:p>
          <a:endParaRPr lang="de-DE"/>
        </a:p>
      </dgm:t>
    </dgm:pt>
    <dgm:pt modelId="{D0EB0EEA-5945-C547-B090-AA374A594AD9}" type="sibTrans" cxnId="{0244853D-C5D2-6D44-B323-84B3344DA390}">
      <dgm:prSet/>
      <dgm:spPr/>
      <dgm:t>
        <a:bodyPr/>
        <a:lstStyle/>
        <a:p>
          <a:endParaRPr lang="de-DE"/>
        </a:p>
      </dgm:t>
    </dgm:pt>
    <dgm:pt modelId="{5928CBA5-F6EA-4843-91F4-8F5CEDBC2633}" type="pres">
      <dgm:prSet presAssocID="{58E123AA-18BE-7844-8F95-0661AD4E1B67}" presName="linearFlow" presStyleCnt="0">
        <dgm:presLayoutVars>
          <dgm:dir/>
          <dgm:resizeHandles val="exact"/>
        </dgm:presLayoutVars>
      </dgm:prSet>
      <dgm:spPr/>
    </dgm:pt>
    <dgm:pt modelId="{D0A84616-1D09-F549-AD35-2C4B679C3E92}" type="pres">
      <dgm:prSet presAssocID="{E4A523C8-D0E3-F841-A62D-3C53C54ABD82}" presName="composite" presStyleCnt="0"/>
      <dgm:spPr/>
    </dgm:pt>
    <dgm:pt modelId="{F7EA23FD-6527-F045-876D-F5D3B70E2B4D}" type="pres">
      <dgm:prSet presAssocID="{E4A523C8-D0E3-F841-A62D-3C53C54ABD82}" presName="imgShp" presStyleLbl="fgImgPlace1" presStyleIdx="0" presStyleCnt="3"/>
      <dgm:spPr/>
    </dgm:pt>
    <dgm:pt modelId="{84AECA37-1983-F748-BC7F-470CA5D13DDC}" type="pres">
      <dgm:prSet presAssocID="{E4A523C8-D0E3-F841-A62D-3C53C54ABD82}" presName="txShp" presStyleLbl="node1" presStyleIdx="0" presStyleCnt="3">
        <dgm:presLayoutVars>
          <dgm:bulletEnabled val="1"/>
        </dgm:presLayoutVars>
      </dgm:prSet>
      <dgm:spPr/>
    </dgm:pt>
    <dgm:pt modelId="{D77D843A-B132-2842-9E25-431AB2F0D514}" type="pres">
      <dgm:prSet presAssocID="{787FD81B-4D4E-D743-B05D-5373D86EB61E}" presName="spacing" presStyleCnt="0"/>
      <dgm:spPr/>
    </dgm:pt>
    <dgm:pt modelId="{428DB7E0-B8A0-AE45-BB66-4C6B07DEBE0E}" type="pres">
      <dgm:prSet presAssocID="{FD6C0A26-6D3B-AF49-B8E6-9583E594F15A}" presName="composite" presStyleCnt="0"/>
      <dgm:spPr/>
    </dgm:pt>
    <dgm:pt modelId="{EB96B801-4F95-C446-A94C-1E3FBDD255DE}" type="pres">
      <dgm:prSet presAssocID="{FD6C0A26-6D3B-AF49-B8E6-9583E594F15A}" presName="imgShp" presStyleLbl="fgImgPlace1" presStyleIdx="1" presStyleCnt="3"/>
      <dgm:spPr/>
    </dgm:pt>
    <dgm:pt modelId="{55CA11F1-DE5B-304D-8BE2-3F8940DEBD7A}" type="pres">
      <dgm:prSet presAssocID="{FD6C0A26-6D3B-AF49-B8E6-9583E594F15A}" presName="txShp" presStyleLbl="node1" presStyleIdx="1" presStyleCnt="3">
        <dgm:presLayoutVars>
          <dgm:bulletEnabled val="1"/>
        </dgm:presLayoutVars>
      </dgm:prSet>
      <dgm:spPr/>
    </dgm:pt>
    <dgm:pt modelId="{1F88CE2E-774F-AD4D-AB00-B16B35B3B13B}" type="pres">
      <dgm:prSet presAssocID="{7DABD178-BD40-CF4E-9281-64D4F635D5DB}" presName="spacing" presStyleCnt="0"/>
      <dgm:spPr/>
    </dgm:pt>
    <dgm:pt modelId="{B16EFA5C-F1C1-E34C-ACB8-326580786105}" type="pres">
      <dgm:prSet presAssocID="{9D2BD83F-8212-874D-8D29-69FA242D86B1}" presName="composite" presStyleCnt="0"/>
      <dgm:spPr/>
    </dgm:pt>
    <dgm:pt modelId="{D409A435-EDB2-7742-8790-BBBEBF4322C1}" type="pres">
      <dgm:prSet presAssocID="{9D2BD83F-8212-874D-8D29-69FA242D86B1}" presName="imgShp" presStyleLbl="fgImgPlace1" presStyleIdx="2" presStyleCnt="3"/>
      <dgm:spPr/>
    </dgm:pt>
    <dgm:pt modelId="{12C4C095-1342-2C4E-8612-66EDF4260969}" type="pres">
      <dgm:prSet presAssocID="{9D2BD83F-8212-874D-8D29-69FA242D86B1}" presName="txShp" presStyleLbl="node1" presStyleIdx="2" presStyleCnt="3">
        <dgm:presLayoutVars>
          <dgm:bulletEnabled val="1"/>
        </dgm:presLayoutVars>
      </dgm:prSet>
      <dgm:spPr/>
    </dgm:pt>
  </dgm:ptLst>
  <dgm:cxnLst>
    <dgm:cxn modelId="{B771C12A-F835-2148-A607-150D0EC98D82}" type="presOf" srcId="{9D2BD83F-8212-874D-8D29-69FA242D86B1}" destId="{12C4C095-1342-2C4E-8612-66EDF4260969}" srcOrd="0" destOrd="0" presId="urn:microsoft.com/office/officeart/2005/8/layout/vList3"/>
    <dgm:cxn modelId="{0244853D-C5D2-6D44-B323-84B3344DA390}" srcId="{58E123AA-18BE-7844-8F95-0661AD4E1B67}" destId="{9D2BD83F-8212-874D-8D29-69FA242D86B1}" srcOrd="2" destOrd="0" parTransId="{60B1F151-8A2A-7C4D-BD0E-6D5A12C62808}" sibTransId="{D0EB0EEA-5945-C547-B090-AA374A594AD9}"/>
    <dgm:cxn modelId="{E5C6A34B-5DA3-5944-A9B6-CE358ECB1897}" type="presOf" srcId="{FD6C0A26-6D3B-AF49-B8E6-9583E594F15A}" destId="{55CA11F1-DE5B-304D-8BE2-3F8940DEBD7A}" srcOrd="0" destOrd="0" presId="urn:microsoft.com/office/officeart/2005/8/layout/vList3"/>
    <dgm:cxn modelId="{3C31E95A-E10C-954B-86B3-132EF8387E3F}" srcId="{58E123AA-18BE-7844-8F95-0661AD4E1B67}" destId="{FD6C0A26-6D3B-AF49-B8E6-9583E594F15A}" srcOrd="1" destOrd="0" parTransId="{05889A2B-7C6D-E940-B0FB-D4664993B8BA}" sibTransId="{7DABD178-BD40-CF4E-9281-64D4F635D5DB}"/>
    <dgm:cxn modelId="{D805A765-E69C-A141-9654-65C8B539FB70}" srcId="{58E123AA-18BE-7844-8F95-0661AD4E1B67}" destId="{E4A523C8-D0E3-F841-A62D-3C53C54ABD82}" srcOrd="0" destOrd="0" parTransId="{78AD2CBD-0D00-0043-A63B-D484104D3466}" sibTransId="{787FD81B-4D4E-D743-B05D-5373D86EB61E}"/>
    <dgm:cxn modelId="{697CE092-2454-794E-B1BE-CA33068E8A4D}" type="presOf" srcId="{E4A523C8-D0E3-F841-A62D-3C53C54ABD82}" destId="{84AECA37-1983-F748-BC7F-470CA5D13DDC}" srcOrd="0" destOrd="0" presId="urn:microsoft.com/office/officeart/2005/8/layout/vList3"/>
    <dgm:cxn modelId="{3A109EB4-2A4F-9F48-9494-FA3F8D732BF2}" type="presOf" srcId="{58E123AA-18BE-7844-8F95-0661AD4E1B67}" destId="{5928CBA5-F6EA-4843-91F4-8F5CEDBC2633}" srcOrd="0" destOrd="0" presId="urn:microsoft.com/office/officeart/2005/8/layout/vList3"/>
    <dgm:cxn modelId="{531863EF-9D3B-E049-8E63-F45EA3CDA6B8}" type="presParOf" srcId="{5928CBA5-F6EA-4843-91F4-8F5CEDBC2633}" destId="{D0A84616-1D09-F549-AD35-2C4B679C3E92}" srcOrd="0" destOrd="0" presId="urn:microsoft.com/office/officeart/2005/8/layout/vList3"/>
    <dgm:cxn modelId="{7FCC6ABD-1B83-154C-8545-1984C9F5A16C}" type="presParOf" srcId="{D0A84616-1D09-F549-AD35-2C4B679C3E92}" destId="{F7EA23FD-6527-F045-876D-F5D3B70E2B4D}" srcOrd="0" destOrd="0" presId="urn:microsoft.com/office/officeart/2005/8/layout/vList3"/>
    <dgm:cxn modelId="{1C7CF020-DD5C-6F4A-82C9-B05E369F585D}" type="presParOf" srcId="{D0A84616-1D09-F549-AD35-2C4B679C3E92}" destId="{84AECA37-1983-F748-BC7F-470CA5D13DDC}" srcOrd="1" destOrd="0" presId="urn:microsoft.com/office/officeart/2005/8/layout/vList3"/>
    <dgm:cxn modelId="{B21DFAE2-094D-8A44-834A-C9C878EE6F64}" type="presParOf" srcId="{5928CBA5-F6EA-4843-91F4-8F5CEDBC2633}" destId="{D77D843A-B132-2842-9E25-431AB2F0D514}" srcOrd="1" destOrd="0" presId="urn:microsoft.com/office/officeart/2005/8/layout/vList3"/>
    <dgm:cxn modelId="{884768D6-23D2-3446-A126-4BD22F4AE99E}" type="presParOf" srcId="{5928CBA5-F6EA-4843-91F4-8F5CEDBC2633}" destId="{428DB7E0-B8A0-AE45-BB66-4C6B07DEBE0E}" srcOrd="2" destOrd="0" presId="urn:microsoft.com/office/officeart/2005/8/layout/vList3"/>
    <dgm:cxn modelId="{58BFC422-7AE2-6F4F-97CA-90ABD97A3998}" type="presParOf" srcId="{428DB7E0-B8A0-AE45-BB66-4C6B07DEBE0E}" destId="{EB96B801-4F95-C446-A94C-1E3FBDD255DE}" srcOrd="0" destOrd="0" presId="urn:microsoft.com/office/officeart/2005/8/layout/vList3"/>
    <dgm:cxn modelId="{8957F298-C627-2041-BE8A-E77E7EF8A6D9}" type="presParOf" srcId="{428DB7E0-B8A0-AE45-BB66-4C6B07DEBE0E}" destId="{55CA11F1-DE5B-304D-8BE2-3F8940DEBD7A}" srcOrd="1" destOrd="0" presId="urn:microsoft.com/office/officeart/2005/8/layout/vList3"/>
    <dgm:cxn modelId="{701EDD13-D273-3448-96B0-3C1D942E6B05}" type="presParOf" srcId="{5928CBA5-F6EA-4843-91F4-8F5CEDBC2633}" destId="{1F88CE2E-774F-AD4D-AB00-B16B35B3B13B}" srcOrd="3" destOrd="0" presId="urn:microsoft.com/office/officeart/2005/8/layout/vList3"/>
    <dgm:cxn modelId="{EC324A8B-52B8-CB47-B28B-83277B8F37B3}" type="presParOf" srcId="{5928CBA5-F6EA-4843-91F4-8F5CEDBC2633}" destId="{B16EFA5C-F1C1-E34C-ACB8-326580786105}" srcOrd="4" destOrd="0" presId="urn:microsoft.com/office/officeart/2005/8/layout/vList3"/>
    <dgm:cxn modelId="{8F41295A-20EF-5549-8E36-69751CA66016}" type="presParOf" srcId="{B16EFA5C-F1C1-E34C-ACB8-326580786105}" destId="{D409A435-EDB2-7742-8790-BBBEBF4322C1}" srcOrd="0" destOrd="0" presId="urn:microsoft.com/office/officeart/2005/8/layout/vList3"/>
    <dgm:cxn modelId="{8201AFEA-6A4D-5D4F-86C9-47540B84AEC3}" type="presParOf" srcId="{B16EFA5C-F1C1-E34C-ACB8-326580786105}" destId="{12C4C095-1342-2C4E-8612-66EDF4260969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7F7639-D514-454E-83C5-3BA8C031BC19}">
      <dsp:nvSpPr>
        <dsp:cNvPr id="0" name=""/>
        <dsp:cNvSpPr/>
      </dsp:nvSpPr>
      <dsp:spPr>
        <a:xfrm>
          <a:off x="3014075" y="37802"/>
          <a:ext cx="1814497" cy="1814497"/>
        </a:xfrm>
        <a:prstGeom prst="ellipse">
          <a:avLst/>
        </a:prstGeom>
        <a:solidFill>
          <a:schemeClr val="accent1">
            <a:shade val="80000"/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200" b="1" kern="1200" dirty="0"/>
            <a:t>Lehr-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200" b="1" kern="1200" dirty="0" err="1"/>
            <a:t>entwicklung</a:t>
          </a:r>
          <a:endParaRPr lang="de-DE" sz="1200" b="1" kern="1200" dirty="0"/>
        </a:p>
      </dsp:txBody>
      <dsp:txXfrm>
        <a:off x="3256008" y="355339"/>
        <a:ext cx="1330631" cy="816523"/>
      </dsp:txXfrm>
    </dsp:sp>
    <dsp:sp modelId="{A8A4345C-4D1F-A64C-983B-807B60639669}">
      <dsp:nvSpPr>
        <dsp:cNvPr id="0" name=""/>
        <dsp:cNvSpPr/>
      </dsp:nvSpPr>
      <dsp:spPr>
        <a:xfrm>
          <a:off x="3668806" y="1171862"/>
          <a:ext cx="1814497" cy="1814497"/>
        </a:xfrm>
        <a:prstGeom prst="ellipse">
          <a:avLst/>
        </a:prstGeom>
        <a:solidFill>
          <a:schemeClr val="accent1">
            <a:shade val="80000"/>
            <a:alpha val="50000"/>
            <a:hueOff val="553604"/>
            <a:satOff val="-50032"/>
            <a:lumOff val="33651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200" b="1" kern="1200" dirty="0"/>
            <a:t>Organisations-entwicklung</a:t>
          </a:r>
        </a:p>
      </dsp:txBody>
      <dsp:txXfrm>
        <a:off x="4223740" y="1640607"/>
        <a:ext cx="1088698" cy="997973"/>
      </dsp:txXfrm>
    </dsp:sp>
    <dsp:sp modelId="{CE9D360A-235A-834B-B69D-2180B509ACF4}">
      <dsp:nvSpPr>
        <dsp:cNvPr id="0" name=""/>
        <dsp:cNvSpPr/>
      </dsp:nvSpPr>
      <dsp:spPr>
        <a:xfrm>
          <a:off x="2359344" y="1171862"/>
          <a:ext cx="1814497" cy="1814497"/>
        </a:xfrm>
        <a:prstGeom prst="ellipse">
          <a:avLst/>
        </a:prstGeom>
        <a:solidFill>
          <a:schemeClr val="accent1">
            <a:shade val="80000"/>
            <a:alpha val="50000"/>
            <a:hueOff val="553604"/>
            <a:satOff val="-50032"/>
            <a:lumOff val="33651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200" b="1" kern="1200" dirty="0"/>
            <a:t>Personal-entwicklung</a:t>
          </a:r>
        </a:p>
      </dsp:txBody>
      <dsp:txXfrm>
        <a:off x="2530209" y="1640607"/>
        <a:ext cx="1088698" cy="99797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AECA37-1983-F748-BC7F-470CA5D13DDC}">
      <dsp:nvSpPr>
        <dsp:cNvPr id="0" name=""/>
        <dsp:cNvSpPr/>
      </dsp:nvSpPr>
      <dsp:spPr>
        <a:xfrm rot="10800000">
          <a:off x="1265313" y="1544"/>
          <a:ext cx="4357514" cy="670975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5881" tIns="91440" rIns="170688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/>
            <a:t>Selbsteinschätzung</a:t>
          </a:r>
        </a:p>
      </dsp:txBody>
      <dsp:txXfrm rot="10800000">
        <a:off x="1433057" y="1544"/>
        <a:ext cx="4189770" cy="670975"/>
      </dsp:txXfrm>
    </dsp:sp>
    <dsp:sp modelId="{F7EA23FD-6527-F045-876D-F5D3B70E2B4D}">
      <dsp:nvSpPr>
        <dsp:cNvPr id="0" name=""/>
        <dsp:cNvSpPr/>
      </dsp:nvSpPr>
      <dsp:spPr>
        <a:xfrm>
          <a:off x="929825" y="1544"/>
          <a:ext cx="670975" cy="670975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CA11F1-DE5B-304D-8BE2-3F8940DEBD7A}">
      <dsp:nvSpPr>
        <dsp:cNvPr id="0" name=""/>
        <dsp:cNvSpPr/>
      </dsp:nvSpPr>
      <dsp:spPr>
        <a:xfrm rot="10800000">
          <a:off x="1265313" y="854367"/>
          <a:ext cx="4357514" cy="670975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5881" tIns="91440" rIns="170688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/>
            <a:t>Kollegiale Beobachtung</a:t>
          </a:r>
        </a:p>
      </dsp:txBody>
      <dsp:txXfrm rot="10800000">
        <a:off x="1433057" y="854367"/>
        <a:ext cx="4189770" cy="670975"/>
      </dsp:txXfrm>
    </dsp:sp>
    <dsp:sp modelId="{EB96B801-4F95-C446-A94C-1E3FBDD255DE}">
      <dsp:nvSpPr>
        <dsp:cNvPr id="0" name=""/>
        <dsp:cNvSpPr/>
      </dsp:nvSpPr>
      <dsp:spPr>
        <a:xfrm>
          <a:off x="929825" y="854367"/>
          <a:ext cx="670975" cy="670975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2C4C095-1342-2C4E-8612-66EDF4260969}">
      <dsp:nvSpPr>
        <dsp:cNvPr id="0" name=""/>
        <dsp:cNvSpPr/>
      </dsp:nvSpPr>
      <dsp:spPr>
        <a:xfrm rot="10800000">
          <a:off x="1265313" y="1707191"/>
          <a:ext cx="4357514" cy="670975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5881" tIns="91440" rIns="170688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/>
            <a:t>Externe Evaluation</a:t>
          </a:r>
        </a:p>
      </dsp:txBody>
      <dsp:txXfrm rot="10800000">
        <a:off x="1433057" y="1707191"/>
        <a:ext cx="4189770" cy="670975"/>
      </dsp:txXfrm>
    </dsp:sp>
    <dsp:sp modelId="{D409A435-EDB2-7742-8790-BBBEBF4322C1}">
      <dsp:nvSpPr>
        <dsp:cNvPr id="0" name=""/>
        <dsp:cNvSpPr/>
      </dsp:nvSpPr>
      <dsp:spPr>
        <a:xfrm>
          <a:off x="929825" y="1707191"/>
          <a:ext cx="670975" cy="670975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 b="1"/>
            </a:lvl1pPr>
          </a:lstStyle>
          <a:p>
            <a:pPr>
              <a:defRPr/>
            </a:pPr>
            <a:r>
              <a:rPr lang="de-DE"/>
              <a:t>Veterinärmedizinische Universität Wien (</a:t>
            </a:r>
            <a:r>
              <a:rPr lang="de-DE" err="1"/>
              <a:t>Vetmeduni</a:t>
            </a:r>
            <a:r>
              <a:rPr lang="de-DE"/>
              <a:t> Vienna)</a:t>
            </a:r>
          </a:p>
        </p:txBody>
      </p:sp>
      <p:sp>
        <p:nvSpPr>
          <p:cNvPr id="8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398838" y="9429750"/>
            <a:ext cx="1223962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/>
            </a:lvl1pPr>
          </a:lstStyle>
          <a:p>
            <a:pPr>
              <a:defRPr/>
            </a:pPr>
            <a:fld id="{F264EDD4-DEA7-4D3C-85A6-932A7DB14D55}" type="datetime1">
              <a:rPr lang="de-DE"/>
              <a:pPr>
                <a:defRPr/>
              </a:pPr>
              <a:t>18.10.18</a:t>
            </a:fld>
            <a:endParaRPr lang="de-DE" dirty="0"/>
          </a:p>
        </p:txBody>
      </p:sp>
      <p:sp>
        <p:nvSpPr>
          <p:cNvPr id="9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32543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5686425" y="9429750"/>
            <a:ext cx="928688" cy="496888"/>
          </a:xfrm>
          <a:prstGeom prst="rect">
            <a:avLst/>
          </a:prstGeom>
        </p:spPr>
        <p:txBody>
          <a:bodyPr vert="horz" lIns="0" tIns="45720" rIns="0" bIns="45720" rtlCol="0" anchor="b"/>
          <a:lstStyle>
            <a:lvl1pPr algn="r">
              <a:defRPr sz="1400" b="1"/>
            </a:lvl1pPr>
          </a:lstStyle>
          <a:p>
            <a:pPr>
              <a:defRPr/>
            </a:pPr>
            <a:fld id="{400FAEF8-65DA-4B11-810E-193169ADA452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pic>
        <p:nvPicPr>
          <p:cNvPr id="6150" name="Grafik 1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9688" y="149225"/>
            <a:ext cx="1495425" cy="34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59194262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488" y="744538"/>
            <a:ext cx="6616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dirty="0"/>
              <a:t>Textmasterformate durch Klicken bearbeiten</a:t>
            </a:r>
          </a:p>
          <a:p>
            <a:pPr lvl="1"/>
            <a:r>
              <a:rPr lang="de-DE" noProof="0" dirty="0"/>
              <a:t>Zweite Ebene</a:t>
            </a:r>
          </a:p>
          <a:p>
            <a:pPr lvl="2"/>
            <a:r>
              <a:rPr lang="de-DE" noProof="0" dirty="0"/>
              <a:t>Dritte Ebene</a:t>
            </a:r>
          </a:p>
          <a:p>
            <a:pPr lvl="3"/>
            <a:r>
              <a:rPr lang="de-DE" noProof="0" dirty="0"/>
              <a:t>Vierte Ebene</a:t>
            </a:r>
          </a:p>
          <a:p>
            <a:pPr lvl="4"/>
            <a:r>
              <a:rPr lang="de-DE" noProof="0" dirty="0"/>
              <a:t>Fünfte Ebene</a:t>
            </a:r>
          </a:p>
        </p:txBody>
      </p:sp>
      <p:sp>
        <p:nvSpPr>
          <p:cNvPr id="13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 b="1"/>
            </a:lvl1pPr>
          </a:lstStyle>
          <a:p>
            <a:pPr>
              <a:defRPr/>
            </a:pPr>
            <a:r>
              <a:rPr lang="de-DE"/>
              <a:t>Veterinärmedizinische Universität Wien (</a:t>
            </a:r>
            <a:r>
              <a:rPr lang="de-DE" err="1"/>
              <a:t>Vetmeduni</a:t>
            </a:r>
            <a:r>
              <a:rPr lang="de-DE"/>
              <a:t> Vienna)</a:t>
            </a:r>
          </a:p>
        </p:txBody>
      </p:sp>
      <p:sp>
        <p:nvSpPr>
          <p:cNvPr id="18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398838" y="9429750"/>
            <a:ext cx="1223962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/>
            </a:lvl1pPr>
          </a:lstStyle>
          <a:p>
            <a:pPr>
              <a:defRPr/>
            </a:pPr>
            <a:fld id="{BDB76BCC-BFE6-40B4-81DE-62A23B97698E}" type="datetime1">
              <a:rPr lang="de-DE"/>
              <a:pPr>
                <a:defRPr/>
              </a:pPr>
              <a:t>18.10.18</a:t>
            </a:fld>
            <a:endParaRPr lang="de-DE" dirty="0"/>
          </a:p>
        </p:txBody>
      </p:sp>
      <p:sp>
        <p:nvSpPr>
          <p:cNvPr id="19" name="Fußzeilenplatzhalter 3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32543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0" name="Foliennummernplatzhalter 4"/>
          <p:cNvSpPr>
            <a:spLocks noGrp="1"/>
          </p:cNvSpPr>
          <p:nvPr>
            <p:ph type="sldNum" sz="quarter" idx="5"/>
          </p:nvPr>
        </p:nvSpPr>
        <p:spPr>
          <a:xfrm>
            <a:off x="5686425" y="9429750"/>
            <a:ext cx="928688" cy="496888"/>
          </a:xfrm>
          <a:prstGeom prst="rect">
            <a:avLst/>
          </a:prstGeom>
        </p:spPr>
        <p:txBody>
          <a:bodyPr vert="horz" lIns="0" tIns="45720" rIns="0" bIns="45720" rtlCol="0" anchor="b"/>
          <a:lstStyle>
            <a:lvl1pPr algn="r">
              <a:defRPr sz="1400" b="1"/>
            </a:lvl1pPr>
          </a:lstStyle>
          <a:p>
            <a:pPr>
              <a:defRPr/>
            </a:pPr>
            <a:fld id="{CE066B2B-BC7A-4C6C-8FD8-886EC37DD68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pic>
        <p:nvPicPr>
          <p:cNvPr id="5128" name="Grafik 1"/>
          <p:cNvPicPr>
            <a:picLocks noChangeAspect="1"/>
          </p:cNvPicPr>
          <p:nvPr/>
        </p:nvPicPr>
        <p:blipFill>
          <a:blip r:embed="rId2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9688" y="149225"/>
            <a:ext cx="1495425" cy="34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19862767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285750" indent="-285750" algn="l" rtl="0" eaLnBrk="0" fontAlgn="base" hangingPunct="0">
      <a:spcBef>
        <a:spcPct val="30000"/>
      </a:spcBef>
      <a:spcAft>
        <a:spcPct val="0"/>
      </a:spcAft>
      <a:buClr>
        <a:srgbClr val="A0003C"/>
      </a:buClr>
      <a:buFont typeface="Wingdings" pitchFamily="2" charset="2"/>
      <a:buChar char="n"/>
      <a:defRPr sz="14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628650" indent="-171450" algn="l" rtl="0" eaLnBrk="0" fontAlgn="base" hangingPunct="0">
      <a:spcBef>
        <a:spcPct val="30000"/>
      </a:spcBef>
      <a:spcAft>
        <a:spcPct val="0"/>
      </a:spcAft>
      <a:buClr>
        <a:schemeClr val="bg2"/>
      </a:buClr>
      <a:buFont typeface="Wingdings" pitchFamily="2" charset="2"/>
      <a:buChar char="n"/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1085850" indent="-171450" algn="l" rtl="0" eaLnBrk="0" fontAlgn="base" hangingPunct="0">
      <a:spcBef>
        <a:spcPct val="30000"/>
      </a:spcBef>
      <a:spcAft>
        <a:spcPct val="0"/>
      </a:spcAft>
      <a:buClr>
        <a:schemeClr val="bg2"/>
      </a:buClr>
      <a:buSzPct val="80000"/>
      <a:buFont typeface="Wingdings" pitchFamily="2" charset="2"/>
      <a:buChar char="o"/>
      <a:defRPr sz="11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543050" indent="-171450" algn="l" rtl="0" eaLnBrk="0" fontAlgn="base" hangingPunct="0">
      <a:spcBef>
        <a:spcPct val="30000"/>
      </a:spcBef>
      <a:spcAft>
        <a:spcPct val="0"/>
      </a:spcAft>
      <a:buClr>
        <a:srgbClr val="A0003C"/>
      </a:buClr>
      <a:buSzPct val="80000"/>
      <a:buFont typeface="Wingdings" pitchFamily="2" charset="2"/>
      <a:buChar char="o"/>
      <a:defRPr sz="10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2000250" indent="-171450" algn="l" rtl="0" eaLnBrk="0" fontAlgn="base" hangingPunct="0">
      <a:spcBef>
        <a:spcPct val="30000"/>
      </a:spcBef>
      <a:spcAft>
        <a:spcPct val="0"/>
      </a:spcAft>
      <a:buClr>
        <a:schemeClr val="bg2"/>
      </a:buClr>
      <a:buSzPct val="80000"/>
      <a:buFont typeface="Wingdings" pitchFamily="2" charset="2"/>
      <a:buChar char="o"/>
      <a:defRPr sz="9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de-DE" sz="1400" dirty="0"/>
              <a:t>VORSTELLUNG (10 Minuten)</a:t>
            </a:r>
          </a:p>
          <a:p>
            <a:pPr>
              <a:buFont typeface="Wingdings" pitchFamily="2" charset="2"/>
              <a:buChar char="§"/>
            </a:pPr>
            <a:r>
              <a:rPr lang="de-DE" sz="1400" dirty="0"/>
              <a:t>Lehrerfahrung</a:t>
            </a:r>
          </a:p>
          <a:p>
            <a:pPr>
              <a:buFont typeface="Wingdings" pitchFamily="2" charset="2"/>
              <a:buChar char="§"/>
            </a:pPr>
            <a:r>
              <a:rPr lang="de-DE" sz="1400" dirty="0"/>
              <a:t>Hierarchische Stellung im System</a:t>
            </a:r>
          </a:p>
          <a:p>
            <a:pPr>
              <a:buFont typeface="Wingdings" pitchFamily="2" charset="2"/>
              <a:buChar char="§"/>
            </a:pPr>
            <a:r>
              <a:rPr lang="de-DE" sz="1400" dirty="0"/>
              <a:t>Wissenschaftskarriere und Lehre</a:t>
            </a:r>
          </a:p>
          <a:p>
            <a:pPr>
              <a:buFont typeface="Wingdings" pitchFamily="2" charset="2"/>
              <a:buChar char="§"/>
            </a:pPr>
            <a:r>
              <a:rPr lang="de-DE" sz="1400" dirty="0"/>
              <a:t>Weiterentwicklung der eigenen Lehrkompetenz</a:t>
            </a:r>
          </a:p>
        </p:txBody>
      </p:sp>
      <p:sp>
        <p:nvSpPr>
          <p:cNvPr id="4" name="Kopfzeilenplatzhalt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Veterinärmedizinische Universität Wien (Vetmeduni Vienna)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quarter" idx="11"/>
          </p:nvPr>
        </p:nvSpPr>
        <p:spPr/>
        <p:txBody>
          <a:bodyPr/>
          <a:lstStyle/>
          <a:p>
            <a:pPr>
              <a:defRPr/>
            </a:pPr>
            <a:fld id="{BDB76BCC-BFE6-40B4-81DE-62A23B97698E}" type="datetime1">
              <a:rPr lang="de-DE" smtClean="0"/>
              <a:pPr>
                <a:defRPr/>
              </a:pPr>
              <a:t>18.10.18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CE066B2B-BC7A-4C6C-8FD8-886EC37DD68B}" type="slidenum">
              <a:rPr lang="de-DE" smtClean="0"/>
              <a:pPr>
                <a:defRPr/>
              </a:pPr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641581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5 Minuten</a:t>
            </a:r>
          </a:p>
        </p:txBody>
      </p:sp>
      <p:sp>
        <p:nvSpPr>
          <p:cNvPr id="4" name="Kopfzeilenplatzhalt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Veterinärmedizinische Universität Wien (Vetmeduni Vienna)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quarter" idx="11"/>
          </p:nvPr>
        </p:nvSpPr>
        <p:spPr/>
        <p:txBody>
          <a:bodyPr/>
          <a:lstStyle/>
          <a:p>
            <a:pPr>
              <a:defRPr/>
            </a:pPr>
            <a:fld id="{BDB76BCC-BFE6-40B4-81DE-62A23B97698E}" type="datetime1">
              <a:rPr lang="de-DE" smtClean="0"/>
              <a:pPr>
                <a:defRPr/>
              </a:pPr>
              <a:t>18.10.18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CE066B2B-BC7A-4C6C-8FD8-886EC37DD68B}" type="slidenum">
              <a:rPr lang="de-DE" smtClean="0"/>
              <a:pPr>
                <a:defRPr/>
              </a:pPr>
              <a:t>19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315498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Verteilung der Hospitationsunterlagen</a:t>
            </a:r>
          </a:p>
        </p:txBody>
      </p:sp>
      <p:sp>
        <p:nvSpPr>
          <p:cNvPr id="4" name="Kopfzeilenplatzhalt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Veterinärmedizinische Universität Wien (Vetmeduni Vienna)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quarter" idx="11"/>
          </p:nvPr>
        </p:nvSpPr>
        <p:spPr/>
        <p:txBody>
          <a:bodyPr/>
          <a:lstStyle/>
          <a:p>
            <a:pPr>
              <a:defRPr/>
            </a:pPr>
            <a:fld id="{BDB76BCC-BFE6-40B4-81DE-62A23B97698E}" type="datetime1">
              <a:rPr lang="de-DE" smtClean="0"/>
              <a:pPr>
                <a:defRPr/>
              </a:pPr>
              <a:t>18.10.18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CE066B2B-BC7A-4C6C-8FD8-886EC37DD68B}" type="slidenum">
              <a:rPr lang="de-DE" smtClean="0"/>
              <a:pPr>
                <a:defRPr/>
              </a:pPr>
              <a:t>20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036883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 8" descr="Vetmed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96388" cy="250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Untertitel 2"/>
          <p:cNvSpPr txBox="1">
            <a:spLocks/>
          </p:cNvSpPr>
          <p:nvPr/>
        </p:nvSpPr>
        <p:spPr bwMode="auto">
          <a:xfrm>
            <a:off x="900113" y="4605338"/>
            <a:ext cx="4343400" cy="193675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defTabSz="4572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4572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4572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4572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4572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990033"/>
              </a:buClr>
              <a:buFont typeface="Lucida Grande"/>
              <a:buNone/>
              <a:defRPr/>
            </a:pPr>
            <a:r>
              <a:rPr lang="de-DE" sz="1600" dirty="0">
                <a:solidFill>
                  <a:srgbClr val="919BA0"/>
                </a:solidFill>
              </a:rPr>
              <a:t>Veterinärmedizinische Universität Wien</a:t>
            </a:r>
          </a:p>
        </p:txBody>
      </p:sp>
      <p:pic>
        <p:nvPicPr>
          <p:cNvPr id="6" name="Grafik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563" y="4443413"/>
            <a:ext cx="2286000" cy="531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3" name="Titelplatzhalter 1"/>
          <p:cNvSpPr>
            <a:spLocks noGrp="1"/>
          </p:cNvSpPr>
          <p:nvPr>
            <p:ph type="ctrTitle"/>
          </p:nvPr>
        </p:nvSpPr>
        <p:spPr>
          <a:xfrm>
            <a:off x="900114" y="2549351"/>
            <a:ext cx="7488237" cy="1102519"/>
          </a:xfrm>
        </p:spPr>
        <p:txBody>
          <a:bodyPr/>
          <a:lstStyle>
            <a:lvl1pPr>
              <a:defRPr sz="4400">
                <a:solidFill>
                  <a:srgbClr val="A0003C"/>
                </a:solidFill>
              </a:defRPr>
            </a:lvl1pPr>
          </a:lstStyle>
          <a:p>
            <a:pPr lvl="0"/>
            <a:r>
              <a:rPr lang="de-DE" noProof="0"/>
              <a:t>Titelmasterformat durch Klicken bearbeiten</a:t>
            </a:r>
            <a:endParaRPr lang="de-DE" noProof="0" dirty="0"/>
          </a:p>
        </p:txBody>
      </p:sp>
      <p:sp>
        <p:nvSpPr>
          <p:cNvPr id="20484" name="Textplatzhalter 2"/>
          <p:cNvSpPr>
            <a:spLocks noGrp="1"/>
          </p:cNvSpPr>
          <p:nvPr>
            <p:ph type="subTitle" idx="1"/>
          </p:nvPr>
        </p:nvSpPr>
        <p:spPr>
          <a:xfrm>
            <a:off x="900114" y="3704580"/>
            <a:ext cx="7488237" cy="739378"/>
          </a:xfrm>
        </p:spPr>
        <p:txBody>
          <a:bodyPr anchor="ctr"/>
          <a:lstStyle>
            <a:lvl1pPr marL="0" indent="0" algn="l">
              <a:buFont typeface="Wingdings" pitchFamily="2" charset="2"/>
              <a:buNone/>
              <a:defRPr/>
            </a:lvl1pPr>
          </a:lstStyle>
          <a:p>
            <a:pPr lvl="0"/>
            <a:r>
              <a:rPr lang="de-DE" noProof="0"/>
              <a:t>Formatvorlage des Untertitelmasters durch Klicken bearbeiten</a:t>
            </a:r>
            <a:endParaRPr lang="de-DE" noProof="0" dirty="0"/>
          </a:p>
        </p:txBody>
      </p:sp>
    </p:spTree>
    <p:extLst>
      <p:ext uri="{BB962C8B-B14F-4D97-AF65-F5344CB8AC3E}">
        <p14:creationId xmlns:p14="http://schemas.microsoft.com/office/powerpoint/2010/main" val="3406616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>
        <p:fade/>
      </p:transition>
    </mc:Choice>
    <mc:Fallback xmlns="">
      <p:transition advClick="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 marL="457200" indent="-4572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00000"/>
              <a:buFont typeface="Wingdings" pitchFamily="2" charset="2"/>
              <a:buChar char="n"/>
              <a:defRPr/>
            </a:lvl1pPr>
            <a:lvl2pPr>
              <a:buClr>
                <a:schemeClr val="bg2"/>
              </a:buClr>
              <a:defRPr/>
            </a:lvl2pPr>
            <a:lvl3pPr marL="11430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Wingdings" pitchFamily="2" charset="2"/>
              <a:buChar char=""/>
              <a:defRPr/>
            </a:lvl3pPr>
            <a:lvl4pPr marL="16002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A0003C"/>
              </a:buClr>
              <a:buSzPct val="80000"/>
              <a:buFont typeface="Wingdings" pitchFamily="2" charset="2"/>
              <a:buChar char=""/>
              <a:defRPr/>
            </a:lvl4pPr>
            <a:lvl5pPr marL="20574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Wingdings" pitchFamily="2" charset="2"/>
              <a:buChar char=""/>
              <a:defRPr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802EA6-8866-441D-9F01-C16BB5BA8C08}" type="datetime1">
              <a:rPr lang="de-DE"/>
              <a:pPr>
                <a:defRPr/>
              </a:pPr>
              <a:t>18.10.18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541AA4-868C-495D-B35B-EA7E439A3671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77212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>
        <p:fade/>
      </p:transition>
    </mc:Choice>
    <mc:Fallback xmlns="">
      <p:transition advClick="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405564" y="1201500"/>
            <a:ext cx="1982787" cy="3045600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1" y="1201500"/>
            <a:ext cx="5795963" cy="3045600"/>
          </a:xfrm>
        </p:spPr>
        <p:txBody>
          <a:bodyPr vert="eaVert"/>
          <a:lstStyle>
            <a:lvl1pPr marL="342900" indent="-3429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A0003C"/>
              </a:buClr>
              <a:buSzPct val="100000"/>
              <a:buFont typeface="Wingdings" pitchFamily="2" charset="2"/>
              <a:buChar char=""/>
              <a:defRPr/>
            </a:lvl1pPr>
            <a:lvl2pPr>
              <a:buClr>
                <a:schemeClr val="bg2"/>
              </a:buClr>
              <a:defRPr/>
            </a:lvl2pPr>
            <a:lvl3pPr marL="1200150" indent="-28575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Wingdings" pitchFamily="2" charset="2"/>
              <a:buChar char="o"/>
              <a:defRPr/>
            </a:lvl3pPr>
            <a:lvl4pPr marL="16002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A0003C"/>
              </a:buClr>
              <a:buSzPct val="80000"/>
              <a:buFont typeface="Wingdings" pitchFamily="2" charset="2"/>
              <a:buChar char=""/>
              <a:defRPr sz="1600"/>
            </a:lvl4pPr>
            <a:lvl5pPr marL="20574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Wingdings" pitchFamily="2" charset="2"/>
              <a:buChar char="o"/>
              <a:defRPr sz="140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4A09FF-43A5-40F0-913B-9F65E8FA77D8}" type="datetime1">
              <a:rPr lang="de-DE"/>
              <a:pPr>
                <a:defRPr/>
              </a:pPr>
              <a:t>18.10.18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38BC08-44F2-4CDB-B63E-9AD8C7FB6A00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08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>
        <p:fade/>
      </p:transition>
    </mc:Choice>
    <mc:Fallback xmlns="">
      <p:transition advClick="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A0003C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900" indent="-342900">
              <a:buClr>
                <a:srgbClr val="A0003C"/>
              </a:buClr>
              <a:buSzPct val="100000"/>
              <a:buFont typeface="Wingdings" pitchFamily="2" charset="2"/>
              <a:buChar char=""/>
              <a:defRPr sz="2800">
                <a:solidFill>
                  <a:srgbClr val="333333"/>
                </a:solidFill>
              </a:defRPr>
            </a:lvl1pPr>
            <a:lvl2pPr>
              <a:buClr>
                <a:srgbClr val="919BA0"/>
              </a:buClr>
              <a:defRPr sz="2000">
                <a:solidFill>
                  <a:srgbClr val="333333"/>
                </a:solidFill>
              </a:defRPr>
            </a:lvl2pPr>
            <a:lvl3pPr marL="1143000" indent="-228600">
              <a:buClr>
                <a:srgbClr val="919BA0"/>
              </a:buClr>
              <a:buSzPct val="80000"/>
              <a:buFont typeface="Wingdings" pitchFamily="2" charset="2"/>
              <a:buChar char=""/>
              <a:defRPr sz="1800">
                <a:solidFill>
                  <a:srgbClr val="333333"/>
                </a:solidFill>
              </a:defRPr>
            </a:lvl3pPr>
            <a:lvl4pPr marL="1600200" indent="-228600">
              <a:buClr>
                <a:srgbClr val="A0003C"/>
              </a:buClr>
              <a:buSzPct val="80000"/>
              <a:buFont typeface="Wingdings" pitchFamily="2" charset="2"/>
              <a:buChar char=""/>
              <a:defRPr sz="1600">
                <a:solidFill>
                  <a:srgbClr val="333333"/>
                </a:solidFill>
              </a:defRPr>
            </a:lvl4pPr>
            <a:lvl5pPr marL="2057400" indent="-228600">
              <a:buClr>
                <a:schemeClr val="bg2"/>
              </a:buClr>
              <a:buSzPct val="80000"/>
              <a:buFont typeface="Wingdings" pitchFamily="2" charset="2"/>
              <a:buChar char=""/>
              <a:defRPr sz="1400">
                <a:solidFill>
                  <a:srgbClr val="333333"/>
                </a:solidFill>
              </a:defRPr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41134C-5C23-4047-87AC-B2F8C68D71B4}" type="datetime1">
              <a:rPr lang="de-DE"/>
              <a:pPr>
                <a:defRPr/>
              </a:pPr>
              <a:t>18.10.18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8A3CA9-3FE6-4953-A318-9750A94AC74B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82712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>
        <p:fade/>
      </p:transition>
    </mc:Choice>
    <mc:Fallback xmlns="">
      <p:transition advClick="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none" baseline="0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78D383-523D-47C1-B274-F4AB62A976D7}" type="datetime1">
              <a:rPr lang="de-DE"/>
              <a:pPr>
                <a:defRPr/>
              </a:pPr>
              <a:t>18.10.18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571F51-DDF5-40FF-A5C3-3EE2E8BC04B6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60581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>
        <p:fade/>
      </p:transition>
    </mc:Choice>
    <mc:Fallback xmlns="">
      <p:transition advClick="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1" y="1200150"/>
            <a:ext cx="3889375" cy="3045619"/>
          </a:xfrm>
        </p:spPr>
        <p:txBody>
          <a:bodyPr/>
          <a:lstStyle>
            <a:lvl1pPr marL="342900" indent="-342900">
              <a:buSzPct val="100000"/>
              <a:buFont typeface="Wingdings" pitchFamily="2" charset="2"/>
              <a:buChar char="n"/>
              <a:defRPr lang="de-DE" sz="2400" dirty="0" smtClean="0">
                <a:solidFill>
                  <a:srgbClr val="333333"/>
                </a:solidFill>
                <a:latin typeface="+mn-lt"/>
                <a:ea typeface="+mn-ea"/>
                <a:cs typeface="+mn-cs"/>
              </a:defRPr>
            </a:lvl1pPr>
            <a:lvl2pPr>
              <a:buClr>
                <a:schemeClr val="bg2"/>
              </a:buClr>
              <a:defRPr lang="de-DE" sz="1800" dirty="0" smtClean="0">
                <a:solidFill>
                  <a:srgbClr val="333333"/>
                </a:solidFill>
                <a:latin typeface="+mn-lt"/>
                <a:cs typeface="+mn-cs"/>
              </a:defRPr>
            </a:lvl2pPr>
            <a:lvl3pPr marL="1143000" indent="-228600">
              <a:buClr>
                <a:schemeClr val="bg2"/>
              </a:buClr>
              <a:buFont typeface="Wingdings" pitchFamily="2" charset="2"/>
              <a:buChar char="o"/>
              <a:defRPr lang="de-DE" sz="1600" dirty="0" smtClean="0">
                <a:solidFill>
                  <a:srgbClr val="333333"/>
                </a:solidFill>
                <a:latin typeface="+mn-lt"/>
                <a:cs typeface="+mn-cs"/>
              </a:defRPr>
            </a:lvl3pPr>
            <a:lvl4pPr marL="1657350" indent="-285750">
              <a:buSzPct val="80000"/>
              <a:buFont typeface="Wingdings" pitchFamily="2" charset="2"/>
              <a:buChar char="o"/>
              <a:defRPr lang="de-DE" sz="1400" b="0" dirty="0" smtClean="0">
                <a:solidFill>
                  <a:srgbClr val="333333"/>
                </a:solidFill>
                <a:latin typeface="+mn-lt"/>
                <a:cs typeface="+mn-cs"/>
              </a:defRPr>
            </a:lvl4pPr>
            <a:lvl5pPr marL="2057400" indent="-228600">
              <a:buClr>
                <a:schemeClr val="bg2"/>
              </a:buClr>
              <a:buSzPct val="80000"/>
              <a:buFont typeface="Wingdings" pitchFamily="2" charset="2"/>
              <a:buChar char="o"/>
              <a:defRPr lang="de-DE" sz="1200" dirty="0">
                <a:solidFill>
                  <a:srgbClr val="333333"/>
                </a:solidFill>
                <a:latin typeface="+mn-lt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498976" y="1200150"/>
            <a:ext cx="3889375" cy="3045619"/>
          </a:xfrm>
        </p:spPr>
        <p:txBody>
          <a:bodyPr/>
          <a:lstStyle>
            <a:lvl1pPr marL="0" indent="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A0003C"/>
              </a:buClr>
              <a:buSzPct val="100000"/>
              <a:buFont typeface="Wingdings" pitchFamily="2" charset="2"/>
              <a:buNone/>
              <a:defRPr lang="de-DE" sz="2400" dirty="0" smtClean="0">
                <a:solidFill>
                  <a:srgbClr val="333333"/>
                </a:solidFill>
                <a:latin typeface="+mn-lt"/>
                <a:ea typeface="+mn-ea"/>
                <a:cs typeface="+mn-cs"/>
              </a:defRPr>
            </a:lvl1pPr>
            <a:lvl2pPr marL="742950" indent="-285750">
              <a:buClr>
                <a:srgbClr val="919BA0"/>
              </a:buClr>
              <a:defRPr lang="de-DE" sz="1800" dirty="0" smtClean="0">
                <a:solidFill>
                  <a:srgbClr val="333333"/>
                </a:solidFill>
                <a:latin typeface="+mn-lt"/>
                <a:cs typeface="+mn-cs"/>
              </a:defRPr>
            </a:lvl2pPr>
            <a:lvl3pPr marL="11430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Wingdings" pitchFamily="2" charset="2"/>
              <a:buChar char=""/>
              <a:defRPr lang="de-DE" sz="1600" dirty="0" smtClean="0">
                <a:solidFill>
                  <a:srgbClr val="333333"/>
                </a:solidFill>
                <a:latin typeface="+mn-lt"/>
                <a:cs typeface="+mn-cs"/>
              </a:defRPr>
            </a:lvl3pPr>
            <a:lvl4pPr marL="16002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A0003C"/>
              </a:buClr>
              <a:buSzPct val="80000"/>
              <a:buFont typeface="Wingdings" pitchFamily="2" charset="2"/>
              <a:buChar char=""/>
              <a:defRPr lang="de-DE" sz="1400" b="0" dirty="0" smtClean="0">
                <a:solidFill>
                  <a:srgbClr val="333333"/>
                </a:solidFill>
                <a:latin typeface="+mn-lt"/>
                <a:cs typeface="+mn-cs"/>
              </a:defRPr>
            </a:lvl4pPr>
            <a:lvl5pPr marL="20574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Wingdings" pitchFamily="2" charset="2"/>
              <a:buChar char=""/>
              <a:defRPr lang="de-DE" sz="1200" dirty="0">
                <a:solidFill>
                  <a:srgbClr val="333333"/>
                </a:solidFill>
                <a:latin typeface="+mn-lt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AFA965-398D-4457-B8A6-92F3EB42BDF7}" type="datetime1">
              <a:rPr lang="de-DE"/>
              <a:pPr>
                <a:defRPr/>
              </a:pPr>
              <a:t>18.10.18</a:t>
            </a:fld>
            <a:endParaRPr lang="de-DE" dirty="0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EA7E9D-24BF-4D83-A5A9-0B01F1970DEA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2165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>
        <p:fade/>
      </p:transition>
    </mc:Choice>
    <mc:Fallback xmlns="">
      <p:transition advClick="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1" y="251100"/>
            <a:ext cx="5915025" cy="540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1631157"/>
            <a:ext cx="4040188" cy="2830804"/>
          </a:xfrm>
        </p:spPr>
        <p:txBody>
          <a:bodyPr/>
          <a:lstStyle>
            <a:lvl1pPr marL="342900" marR="0" indent="-342900" algn="l" defTabSz="4572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A0003C"/>
              </a:buClr>
              <a:buSzPct val="100000"/>
              <a:buFont typeface="Wingdings" pitchFamily="2" charset="2"/>
              <a:buChar char=""/>
              <a:tabLst/>
              <a:defRPr sz="2400"/>
            </a:lvl1pPr>
            <a:lvl2pPr marL="742950" marR="0" indent="-285750" algn="l" defTabSz="4572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Tx/>
              <a:buFont typeface="Wingdings" pitchFamily="2" charset="2"/>
              <a:buChar char="n"/>
              <a:tabLst/>
              <a:defRPr sz="1800"/>
            </a:lvl2pPr>
            <a:lvl3pPr marL="1143000" marR="0" indent="-228600" algn="l" defTabSz="4572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Wingdings" pitchFamily="2" charset="2"/>
              <a:buChar char=""/>
              <a:tabLst/>
              <a:defRPr sz="1600"/>
            </a:lvl3pPr>
            <a:lvl4pPr marL="1600200" marR="0" indent="-228600" algn="l" defTabSz="4572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A0003C"/>
              </a:buClr>
              <a:buSzPct val="80000"/>
              <a:buFont typeface="Wingdings" pitchFamily="2" charset="2"/>
              <a:buChar char=""/>
              <a:tabLst/>
              <a:defRPr sz="1400"/>
            </a:lvl4pPr>
            <a:lvl5pPr marL="2057400" marR="0" indent="-228600" algn="l" defTabSz="4572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Wingdings" pitchFamily="2" charset="2"/>
              <a:buChar char=""/>
              <a:tabLst/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6" y="1631157"/>
            <a:ext cx="4041775" cy="2830804"/>
          </a:xfrm>
        </p:spPr>
        <p:txBody>
          <a:bodyPr/>
          <a:lstStyle>
            <a:lvl1pPr marL="342900" marR="0" indent="-342900" algn="l" defTabSz="4572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A0003C"/>
              </a:buClr>
              <a:buSzPct val="100000"/>
              <a:buFont typeface="Wingdings" pitchFamily="2" charset="2"/>
              <a:buChar char=""/>
              <a:tabLst/>
              <a:defRPr sz="2400"/>
            </a:lvl1pPr>
            <a:lvl2pPr marL="742950" marR="0" indent="-285750" algn="l" defTabSz="4572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Tx/>
              <a:buFont typeface="Wingdings" pitchFamily="2" charset="2"/>
              <a:buChar char="n"/>
              <a:tabLst/>
              <a:defRPr sz="1800"/>
            </a:lvl2pPr>
            <a:lvl3pPr marL="1143000" marR="0" indent="-228600" algn="l" defTabSz="4572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Wingdings" pitchFamily="2" charset="2"/>
              <a:buChar char=""/>
              <a:tabLst/>
              <a:defRPr sz="1600"/>
            </a:lvl3pPr>
            <a:lvl4pPr marL="1600200" marR="0" indent="-228600" algn="l" defTabSz="4572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A0003C"/>
              </a:buClr>
              <a:buSzPct val="80000"/>
              <a:buFont typeface="Wingdings" pitchFamily="2" charset="2"/>
              <a:buChar char=""/>
              <a:tabLst/>
              <a:defRPr sz="1400"/>
            </a:lvl4pPr>
            <a:lvl5pPr marL="2057400" marR="0" indent="-228600" algn="l" defTabSz="4572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Wingdings" pitchFamily="2" charset="2"/>
              <a:buChar char=""/>
              <a:tabLst/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7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C0B5BE-B0E5-4E9A-977A-AD86E7CF1CE8}" type="datetime1">
              <a:rPr lang="de-DE"/>
              <a:pPr>
                <a:defRPr/>
              </a:pPr>
              <a:t>18.10.18</a:t>
            </a:fld>
            <a:endParaRPr lang="de-DE" dirty="0"/>
          </a:p>
        </p:txBody>
      </p:sp>
      <p:sp>
        <p:nvSpPr>
          <p:cNvPr id="8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8A9CB5-0C3B-44FC-9B46-715EC6DEEAA4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89566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>
        <p:fade/>
      </p:transition>
    </mc:Choice>
    <mc:Fallback xmlns="">
      <p:transition advClick="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C4EFAF-CF6D-4AF3-8804-5A75CA707660}" type="datetime1">
              <a:rPr lang="de-DE"/>
              <a:pPr>
                <a:defRPr/>
              </a:pPr>
              <a:t>18.10.18</a:t>
            </a:fld>
            <a:endParaRPr lang="de-DE" dirty="0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C02B15-49A7-44B4-81F8-B306828D676E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95684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>
        <p:fade/>
      </p:transition>
    </mc:Choice>
    <mc:Fallback xmlns="">
      <p:transition advClick="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DBCCC4-58D5-405A-BBEA-75474EDF6727}" type="datetime1">
              <a:rPr lang="de-DE"/>
              <a:pPr>
                <a:defRPr/>
              </a:pPr>
              <a:t>18.10.18</a:t>
            </a:fld>
            <a:endParaRPr lang="de-DE" dirty="0"/>
          </a:p>
        </p:txBody>
      </p:sp>
      <p:sp>
        <p:nvSpPr>
          <p:cNvPr id="3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Foliennummernplatzhalt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79C667-CF21-4D8F-9175-18BAA85B1C04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11886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>
        <p:fade/>
      </p:transition>
    </mc:Choice>
    <mc:Fallback xmlns="">
      <p:transition advClick="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1" y="251100"/>
            <a:ext cx="3008313" cy="700470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1167595"/>
            <a:ext cx="5111750" cy="3294366"/>
          </a:xfrm>
        </p:spPr>
        <p:txBody>
          <a:bodyPr/>
          <a:lstStyle>
            <a:lvl1pPr marL="342900" indent="-3429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A0003C"/>
              </a:buClr>
              <a:buSzPct val="100000"/>
              <a:buFont typeface="Wingdings" pitchFamily="2" charset="2"/>
              <a:buChar char=""/>
              <a:defRPr sz="2800"/>
            </a:lvl1pPr>
            <a:lvl2pPr>
              <a:buClr>
                <a:schemeClr val="bg2"/>
              </a:buClr>
              <a:defRPr sz="2000"/>
            </a:lvl2pPr>
            <a:lvl3pPr marL="11430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Wingdings" pitchFamily="2" charset="2"/>
              <a:buChar char=""/>
              <a:defRPr sz="1800"/>
            </a:lvl3pPr>
            <a:lvl4pPr marL="16002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A0003C"/>
              </a:buClr>
              <a:buSzPct val="80000"/>
              <a:buFont typeface="Wingdings" pitchFamily="2" charset="2"/>
              <a:buChar char=""/>
              <a:defRPr sz="1600"/>
            </a:lvl4pPr>
            <a:lvl5pPr marL="20574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Wingdings" pitchFamily="2" charset="2"/>
              <a:buChar char=""/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1" y="1167593"/>
            <a:ext cx="3008313" cy="329436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47253D-7B1E-493E-B197-03C28317E254}" type="datetime1">
              <a:rPr lang="de-DE"/>
              <a:pPr>
                <a:defRPr/>
              </a:pPr>
              <a:t>18.10.18</a:t>
            </a:fld>
            <a:endParaRPr lang="de-DE" dirty="0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E38FB4-C31C-4772-A071-88A218BA8CBC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16340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>
        <p:fade/>
      </p:transition>
    </mc:Choice>
    <mc:Fallback xmlns="">
      <p:transition advClick="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1167594"/>
            <a:ext cx="5486400" cy="23780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/>
              <a:t>Bild durch Klicken auf Symbol hinzufügen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43645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A3D89-167D-4A69-831F-67EB61E763D2}" type="datetime1">
              <a:rPr lang="de-DE"/>
              <a:pPr>
                <a:defRPr/>
              </a:pPr>
              <a:t>18.10.18</a:t>
            </a:fld>
            <a:endParaRPr lang="de-DE" dirty="0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8F9067-4714-4CDC-9BE2-4063B51351ED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66539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>
        <p:fade/>
      </p:transition>
    </mc:Choice>
    <mc:Fallback xmlns="">
      <p:transition advClick="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Bild 10" descr="Vetmed2.jp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443413"/>
            <a:ext cx="914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itelplatzhalter 1"/>
          <p:cNvSpPr>
            <a:spLocks noGrp="1"/>
          </p:cNvSpPr>
          <p:nvPr>
            <p:ph type="title"/>
          </p:nvPr>
        </p:nvSpPr>
        <p:spPr bwMode="auto">
          <a:xfrm>
            <a:off x="457200" y="249238"/>
            <a:ext cx="5915025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Mastertitelformat bearbeiten</a:t>
            </a:r>
          </a:p>
        </p:txBody>
      </p:sp>
      <p:sp>
        <p:nvSpPr>
          <p:cNvPr id="1028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7931150" cy="304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Mastertextformat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1029" name="Rechteck 6"/>
          <p:cNvSpPr>
            <a:spLocks noChangeArrowheads="1"/>
          </p:cNvSpPr>
          <p:nvPr/>
        </p:nvSpPr>
        <p:spPr bwMode="auto">
          <a:xfrm>
            <a:off x="0" y="1050925"/>
            <a:ext cx="9144000" cy="34925"/>
          </a:xfrm>
          <a:prstGeom prst="rect">
            <a:avLst/>
          </a:prstGeom>
          <a:solidFill>
            <a:srgbClr val="DADAD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defTabSz="4572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4572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4572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4572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4572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endParaRPr lang="de-DE" altLang="de-DE">
              <a:solidFill>
                <a:srgbClr val="FFFFFF"/>
              </a:solidFill>
            </a:endParaRPr>
          </a:p>
        </p:txBody>
      </p:sp>
      <p:sp>
        <p:nvSpPr>
          <p:cNvPr id="15" name="Datumsplatzhalter 3"/>
          <p:cNvSpPr>
            <a:spLocks noGrp="1"/>
          </p:cNvSpPr>
          <p:nvPr>
            <p:ph type="dt" sz="half" idx="2"/>
          </p:nvPr>
        </p:nvSpPr>
        <p:spPr>
          <a:xfrm>
            <a:off x="5022850" y="4584700"/>
            <a:ext cx="946150" cy="274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 b="0" smtClean="0">
                <a:solidFill>
                  <a:srgbClr val="58585A"/>
                </a:solidFill>
                <a:cs typeface="+mn-cs"/>
              </a:defRPr>
            </a:lvl1pPr>
          </a:lstStyle>
          <a:p>
            <a:pPr>
              <a:defRPr/>
            </a:pPr>
            <a:fld id="{C8132920-51A9-42F1-83F7-33120ED5921D}" type="datetime1">
              <a:rPr lang="de-DE"/>
              <a:pPr>
                <a:defRPr/>
              </a:pPr>
              <a:t>18.10.18</a:t>
            </a:fld>
            <a:endParaRPr lang="de-DE" dirty="0"/>
          </a:p>
        </p:txBody>
      </p:sp>
      <p:sp>
        <p:nvSpPr>
          <p:cNvPr id="16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5940425" y="4584700"/>
            <a:ext cx="2249488" cy="274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 b="0" dirty="0">
                <a:solidFill>
                  <a:srgbClr val="58585A"/>
                </a:solidFill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7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243888" y="4584700"/>
            <a:ext cx="558800" cy="274638"/>
          </a:xfrm>
          <a:prstGeom prst="rect">
            <a:avLst/>
          </a:prstGeom>
          <a:ln>
            <a:noFill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solidFill>
                  <a:srgbClr val="58585A"/>
                </a:solidFill>
                <a:cs typeface="+mn-cs"/>
              </a:defRPr>
            </a:lvl1pPr>
          </a:lstStyle>
          <a:p>
            <a:pPr>
              <a:defRPr/>
            </a:pPr>
            <a:fld id="{ADE32E9E-99B8-44B2-AA36-98CFF80BC977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  <p:pic>
        <p:nvPicPr>
          <p:cNvPr id="1033" name="Grafik 11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950" y="301625"/>
            <a:ext cx="1709738" cy="39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94" r:id="rId1"/>
    <p:sldLayoutId id="2147483984" r:id="rId2"/>
    <p:sldLayoutId id="2147483985" r:id="rId3"/>
    <p:sldLayoutId id="2147483986" r:id="rId4"/>
    <p:sldLayoutId id="2147483987" r:id="rId5"/>
    <p:sldLayoutId id="2147483988" r:id="rId6"/>
    <p:sldLayoutId id="2147483989" r:id="rId7"/>
    <p:sldLayoutId id="2147483990" r:id="rId8"/>
    <p:sldLayoutId id="2147483991" r:id="rId9"/>
    <p:sldLayoutId id="2147483992" r:id="rId10"/>
    <p:sldLayoutId id="2147483993" r:id="rId11"/>
  </p:sldLayoutIdLst>
  <mc:AlternateContent xmlns:mc="http://schemas.openxmlformats.org/markup-compatibility/2006" xmlns:p14="http://schemas.microsoft.com/office/powerpoint/2010/main">
    <mc:Choice Requires="p14">
      <p:transition p14:dur="10" advClick="0">
        <p:fade/>
      </p:transition>
    </mc:Choice>
    <mc:Fallback xmlns="">
      <p:transition advClick="0">
        <p:fade/>
      </p:transition>
    </mc:Fallback>
  </mc:AlternateContent>
  <p:hf hdr="0" ftr="0" dt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A0003C"/>
          </a:solidFill>
          <a:latin typeface="+mj-lt"/>
          <a:ea typeface="+mj-ea"/>
          <a:cs typeface="+mj-cs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A0003C"/>
          </a:solidFill>
          <a:latin typeface="Arial" pitchFamily="34" charset="0"/>
          <a:cs typeface="Arial" pitchFamily="34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A0003C"/>
          </a:solidFill>
          <a:latin typeface="Arial" pitchFamily="34" charset="0"/>
          <a:cs typeface="Arial" pitchFamily="34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A0003C"/>
          </a:solidFill>
          <a:latin typeface="Arial" pitchFamily="34" charset="0"/>
          <a:cs typeface="Arial" pitchFamily="34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A0003C"/>
          </a:solidFill>
          <a:latin typeface="Arial" pitchFamily="34" charset="0"/>
          <a:cs typeface="Arial" pitchFamily="34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A0003C"/>
          </a:solidFill>
          <a:latin typeface="Arial" pitchFamily="34" charset="0"/>
          <a:cs typeface="Arial" pitchFamily="34" charset="0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A0003C"/>
          </a:solidFill>
          <a:latin typeface="Arial" pitchFamily="34" charset="0"/>
          <a:cs typeface="Arial" pitchFamily="34" charset="0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A0003C"/>
          </a:solidFill>
          <a:latin typeface="Arial" pitchFamily="34" charset="0"/>
          <a:cs typeface="Arial" pitchFamily="34" charset="0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A0003C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Clr>
          <a:srgbClr val="A0003C"/>
        </a:buClr>
        <a:buSzPct val="100000"/>
        <a:buFont typeface="Wingdings" pitchFamily="2" charset="2"/>
        <a:buChar char="n"/>
        <a:defRPr lang="de-DE" sz="2800" dirty="0">
          <a:solidFill>
            <a:srgbClr val="333333"/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n"/>
        <a:defRPr lang="de-DE" sz="2000" dirty="0">
          <a:solidFill>
            <a:srgbClr val="333333"/>
          </a:solidFill>
          <a:latin typeface="+mn-lt"/>
          <a:cs typeface="+mn-cs"/>
        </a:defRPr>
      </a:lvl2pPr>
      <a:lvl3pPr marL="1200150" indent="-285750" algn="l" defTabSz="457200" rtl="0" eaLnBrk="1" fontAlgn="base" hangingPunct="1">
        <a:spcBef>
          <a:spcPct val="20000"/>
        </a:spcBef>
        <a:spcAft>
          <a:spcPct val="0"/>
        </a:spcAft>
        <a:buClr>
          <a:srgbClr val="919BA0"/>
        </a:buClr>
        <a:buSzPct val="80000"/>
        <a:buFont typeface="Wingdings" pitchFamily="2" charset="2"/>
        <a:buChar char="o"/>
        <a:defRPr lang="de-DE" dirty="0">
          <a:solidFill>
            <a:srgbClr val="333333"/>
          </a:solidFill>
          <a:latin typeface="+mn-lt"/>
          <a:cs typeface="+mn-cs"/>
        </a:defRPr>
      </a:lvl3pPr>
      <a:lvl4pPr marL="1657350" indent="-285750" algn="l" defTabSz="457200" rtl="0" eaLnBrk="1" fontAlgn="base" hangingPunct="1">
        <a:spcBef>
          <a:spcPct val="20000"/>
        </a:spcBef>
        <a:spcAft>
          <a:spcPct val="0"/>
        </a:spcAft>
        <a:buClr>
          <a:srgbClr val="9B1235"/>
        </a:buClr>
        <a:buSzPct val="80000"/>
        <a:buFont typeface="Wingdings" pitchFamily="2" charset="2"/>
        <a:buChar char="o"/>
        <a:defRPr lang="de-DE" sz="1600" dirty="0">
          <a:solidFill>
            <a:srgbClr val="333333"/>
          </a:solidFill>
          <a:latin typeface="+mn-lt"/>
          <a:cs typeface="+mn-cs"/>
        </a:defRPr>
      </a:lvl4pPr>
      <a:lvl5pPr marL="2114550" indent="-285750" algn="l" defTabSz="457200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80000"/>
        <a:buFont typeface="Wingdings" pitchFamily="2" charset="2"/>
        <a:buChar char="o"/>
        <a:defRPr lang="de-DE" sz="1400" dirty="0">
          <a:solidFill>
            <a:srgbClr val="333333"/>
          </a:solidFill>
          <a:latin typeface="+mn-lt"/>
          <a:cs typeface="+mn-cs"/>
        </a:defRPr>
      </a:lvl5pPr>
      <a:lvl6pPr marL="2514600" indent="-228600" algn="l" defTabSz="457200" rtl="0" eaLnBrk="1" fontAlgn="base" hangingPunct="1">
        <a:spcBef>
          <a:spcPct val="20000"/>
        </a:spcBef>
        <a:spcAft>
          <a:spcPct val="0"/>
        </a:spcAft>
        <a:buClr>
          <a:srgbClr val="9B1235"/>
        </a:buClr>
        <a:buFont typeface="Arial" pitchFamily="34" charset="0"/>
        <a:buChar char="□"/>
        <a:defRPr sz="2000">
          <a:solidFill>
            <a:srgbClr val="7F7F7F"/>
          </a:solidFill>
          <a:latin typeface="+mn-lt"/>
          <a:cs typeface="+mn-cs"/>
        </a:defRPr>
      </a:lvl6pPr>
      <a:lvl7pPr marL="2971800" indent="-228600" algn="l" defTabSz="457200" rtl="0" eaLnBrk="1" fontAlgn="base" hangingPunct="1">
        <a:spcBef>
          <a:spcPct val="20000"/>
        </a:spcBef>
        <a:spcAft>
          <a:spcPct val="0"/>
        </a:spcAft>
        <a:buClr>
          <a:srgbClr val="9B1235"/>
        </a:buClr>
        <a:buFont typeface="Arial" pitchFamily="34" charset="0"/>
        <a:buChar char="□"/>
        <a:defRPr sz="2000">
          <a:solidFill>
            <a:srgbClr val="7F7F7F"/>
          </a:solidFill>
          <a:latin typeface="+mn-lt"/>
          <a:cs typeface="+mn-cs"/>
        </a:defRPr>
      </a:lvl7pPr>
      <a:lvl8pPr marL="3429000" indent="-228600" algn="l" defTabSz="457200" rtl="0" eaLnBrk="1" fontAlgn="base" hangingPunct="1">
        <a:spcBef>
          <a:spcPct val="20000"/>
        </a:spcBef>
        <a:spcAft>
          <a:spcPct val="0"/>
        </a:spcAft>
        <a:buClr>
          <a:srgbClr val="9B1235"/>
        </a:buClr>
        <a:buFont typeface="Arial" pitchFamily="34" charset="0"/>
        <a:buChar char="□"/>
        <a:defRPr sz="2000">
          <a:solidFill>
            <a:srgbClr val="7F7F7F"/>
          </a:solidFill>
          <a:latin typeface="+mn-lt"/>
          <a:cs typeface="+mn-cs"/>
        </a:defRPr>
      </a:lvl8pPr>
      <a:lvl9pPr marL="3886200" indent="-228600" algn="l" defTabSz="457200" rtl="0" eaLnBrk="1" fontAlgn="base" hangingPunct="1">
        <a:spcBef>
          <a:spcPct val="20000"/>
        </a:spcBef>
        <a:spcAft>
          <a:spcPct val="0"/>
        </a:spcAft>
        <a:buClr>
          <a:srgbClr val="9B1235"/>
        </a:buClr>
        <a:buFont typeface="Arial" pitchFamily="34" charset="0"/>
        <a:buChar char="□"/>
        <a:defRPr sz="2000">
          <a:solidFill>
            <a:srgbClr val="7F7F7F"/>
          </a:solidFill>
          <a:latin typeface="+mn-lt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/>
          </p:cNvSpPr>
          <p:nvPr>
            <p:ph type="ctrTitle"/>
          </p:nvPr>
        </p:nvSpPr>
        <p:spPr>
          <a:xfrm>
            <a:off x="319409" y="2715766"/>
            <a:ext cx="7488237" cy="1101725"/>
          </a:xfrm>
        </p:spPr>
        <p:txBody>
          <a:bodyPr/>
          <a:lstStyle/>
          <a:p>
            <a:r>
              <a:rPr lang="de-DE" sz="2400" dirty="0"/>
              <a:t>Jahresrückblick Kollegiale Hospitation</a:t>
            </a:r>
            <a:endParaRPr lang="de-DE" altLang="de-DE" sz="2400" dirty="0"/>
          </a:p>
        </p:txBody>
      </p:sp>
      <p:sp>
        <p:nvSpPr>
          <p:cNvPr id="2" name="Untertitel 1"/>
          <p:cNvSpPr>
            <a:spLocks noGrp="1"/>
          </p:cNvSpPr>
          <p:nvPr>
            <p:ph type="subTitle" idx="1"/>
          </p:nvPr>
        </p:nvSpPr>
        <p:spPr>
          <a:xfrm>
            <a:off x="6660232" y="3147814"/>
            <a:ext cx="7416229" cy="739378"/>
          </a:xfrm>
        </p:spPr>
        <p:txBody>
          <a:bodyPr/>
          <a:lstStyle/>
          <a:p>
            <a:r>
              <a:rPr lang="de-DE" sz="1400" b="1" dirty="0"/>
              <a:t>Dr. Sandra Hummel</a:t>
            </a:r>
          </a:p>
          <a:p>
            <a:r>
              <a:rPr lang="de-DE" sz="1400" dirty="0"/>
              <a:t>Universität Graz</a:t>
            </a:r>
          </a:p>
          <a:p>
            <a:r>
              <a:rPr lang="de-DE" sz="1200" dirty="0" err="1"/>
              <a:t>sandra.hummel@uni-graz.at</a:t>
            </a:r>
            <a:endParaRPr lang="de-DE" sz="12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>
        <p:fade/>
      </p:transition>
    </mc:Choice>
    <mc:Fallback xmlns="">
      <p:transition advClick="0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49238"/>
            <a:ext cx="6275040" cy="539750"/>
          </a:xfrm>
        </p:spPr>
        <p:txBody>
          <a:bodyPr/>
          <a:lstStyle/>
          <a:p>
            <a:r>
              <a:rPr lang="de-DE" sz="2400" dirty="0"/>
              <a:t>Was nehmen kollegiale Hospitationen in den Blick?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71600" y="1784363"/>
            <a:ext cx="7931150" cy="3046413"/>
          </a:xfrm>
        </p:spPr>
        <p:txBody>
          <a:bodyPr/>
          <a:lstStyle/>
          <a:p>
            <a:pPr lvl="0"/>
            <a:r>
              <a:rPr lang="de-AT" sz="2000" dirty="0"/>
              <a:t>Organisation der Lehrarrangements (mit Blick auf die Lehrziele)</a:t>
            </a:r>
          </a:p>
          <a:p>
            <a:pPr lvl="0"/>
            <a:r>
              <a:rPr lang="de-AT" sz="2000" dirty="0"/>
              <a:t>Die eigene Rolle als Lehrende, die Moderation von Gruppenprozessen </a:t>
            </a:r>
          </a:p>
          <a:p>
            <a:pPr lvl="0"/>
            <a:r>
              <a:rPr lang="de-AT" sz="2000" dirty="0"/>
              <a:t>Die Art und Weise der Interaktionsformen mit den Studierenden </a:t>
            </a:r>
          </a:p>
          <a:p>
            <a:pPr lvl="0"/>
            <a:r>
              <a:rPr lang="de-AT" sz="2000" dirty="0"/>
              <a:t>Die Initiierung von selbstgesteuerten Lernprozessen 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8A3CA9-3FE6-4953-A318-9750A94AC74B}" type="slidenum">
              <a:rPr lang="de-DE" smtClean="0"/>
              <a:pPr>
                <a:defRPr/>
              </a:pPr>
              <a:t>10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34881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>
        <p:fade/>
      </p:transition>
    </mc:Choice>
    <mc:Fallback xmlns="">
      <p:transition advClick="0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17B4718-3D3A-DE49-9544-A56255B39A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 sz="24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F1C1D05-344E-E34E-8C7E-22D0B4D4EE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1685089"/>
            <a:ext cx="7931150" cy="3046413"/>
          </a:xfrm>
        </p:spPr>
        <p:txBody>
          <a:bodyPr/>
          <a:lstStyle/>
          <a:p>
            <a:pPr marL="0" indent="0" algn="ctr">
              <a:buNone/>
            </a:pPr>
            <a:r>
              <a:rPr lang="de-DE" sz="3200" b="1" dirty="0">
                <a:solidFill>
                  <a:srgbClr val="A0003C"/>
                </a:solidFill>
                <a:latin typeface="+mj-lt"/>
                <a:ea typeface="+mj-ea"/>
                <a:cs typeface="+mj-cs"/>
              </a:rPr>
              <a:t>Kollegiale Hospitation als reflektierte Praxis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B15F172-F4E8-EE40-B94E-A51895109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8A3CA9-3FE6-4953-A318-9750A94AC74B}" type="slidenum">
              <a:rPr lang="de-DE" smtClean="0"/>
              <a:pPr>
                <a:defRPr/>
              </a:pPr>
              <a:t>11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62922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>
        <p:fade/>
      </p:transition>
    </mc:Choice>
    <mc:Fallback xmlns="">
      <p:transition advClick="0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512" y="411510"/>
            <a:ext cx="7139136" cy="539750"/>
          </a:xfrm>
        </p:spPr>
        <p:txBody>
          <a:bodyPr/>
          <a:lstStyle/>
          <a:p>
            <a:r>
              <a:rPr lang="de-DE" sz="2400" dirty="0"/>
              <a:t>Vorzüge Kollegialer Hospitation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339752" y="1831264"/>
            <a:ext cx="7931150" cy="3046413"/>
          </a:xfrm>
        </p:spPr>
        <p:txBody>
          <a:bodyPr/>
          <a:lstStyle/>
          <a:p>
            <a:r>
              <a:rPr lang="de-DE" sz="2400" dirty="0"/>
              <a:t>Individuell</a:t>
            </a:r>
          </a:p>
          <a:p>
            <a:r>
              <a:rPr lang="de-DE" sz="2400" dirty="0"/>
              <a:t>Situations-/kontextbezogen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8A3CA9-3FE6-4953-A318-9750A94AC74B}" type="slidenum">
              <a:rPr lang="de-DE" smtClean="0"/>
              <a:pPr>
                <a:defRPr/>
              </a:pPr>
              <a:t>12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39342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>
        <p:fade/>
      </p:transition>
    </mc:Choice>
    <mc:Fallback xmlns="">
      <p:transition advClick="0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512" y="411510"/>
            <a:ext cx="7139136" cy="539750"/>
          </a:xfrm>
        </p:spPr>
        <p:txBody>
          <a:bodyPr/>
          <a:lstStyle/>
          <a:p>
            <a:r>
              <a:rPr lang="de-DE" sz="2400" dirty="0"/>
              <a:t>Kompetenzgewinn in der Lehrprofessionalität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195736" y="1675606"/>
            <a:ext cx="7931150" cy="3046413"/>
          </a:xfrm>
        </p:spPr>
        <p:txBody>
          <a:bodyPr/>
          <a:lstStyle/>
          <a:p>
            <a:r>
              <a:rPr lang="de-DE" sz="2400" dirty="0"/>
              <a:t>Planungskompetenz</a:t>
            </a:r>
          </a:p>
          <a:p>
            <a:r>
              <a:rPr lang="de-DE" sz="2400" dirty="0"/>
              <a:t>Didaktische Qualifikation</a:t>
            </a:r>
          </a:p>
          <a:p>
            <a:r>
              <a:rPr lang="de-DE" sz="2400" dirty="0"/>
              <a:t>Leitungskompetenz</a:t>
            </a:r>
          </a:p>
          <a:p>
            <a:r>
              <a:rPr lang="de-DE" sz="2400" dirty="0"/>
              <a:t>Methodenkompetenz</a:t>
            </a:r>
          </a:p>
          <a:p>
            <a:r>
              <a:rPr lang="de-DE" sz="2400" dirty="0"/>
              <a:t>Praxistransfer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8A3CA9-3FE6-4953-A318-9750A94AC74B}" type="slidenum">
              <a:rPr lang="de-DE" smtClean="0"/>
              <a:pPr>
                <a:defRPr/>
              </a:pPr>
              <a:t>13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8207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>
        <p:fade/>
      </p:transition>
    </mc:Choice>
    <mc:Fallback xmlns="">
      <p:transition advClick="0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400" dirty="0"/>
              <a:t>Was braucht kollegiale Hospitation?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547664" y="1675606"/>
            <a:ext cx="7931150" cy="3046413"/>
          </a:xfrm>
        </p:spPr>
        <p:txBody>
          <a:bodyPr/>
          <a:lstStyle/>
          <a:p>
            <a:r>
              <a:rPr lang="de-DE" sz="2000" dirty="0"/>
              <a:t>Kultur der Fehlerfreundlichkeit</a:t>
            </a:r>
          </a:p>
          <a:p>
            <a:r>
              <a:rPr lang="de-DE" sz="2000" dirty="0"/>
              <a:t>eine auf Unterstützung ausgerichtete Evaluationskultur</a:t>
            </a:r>
          </a:p>
          <a:p>
            <a:r>
              <a:rPr lang="de-DE" sz="2000" dirty="0"/>
              <a:t>eine Atmosphäre des voneinander Lernens</a:t>
            </a:r>
          </a:p>
          <a:p>
            <a:r>
              <a:rPr lang="de-DE" sz="2000" dirty="0"/>
              <a:t>Vertrauen</a:t>
            </a:r>
          </a:p>
          <a:p>
            <a:r>
              <a:rPr lang="de-DE" sz="2000" dirty="0"/>
              <a:t>Zeit</a:t>
            </a:r>
          </a:p>
          <a:p>
            <a:r>
              <a:rPr lang="de-DE" sz="2000" dirty="0"/>
              <a:t>Fokussierung und Systematisierung</a:t>
            </a:r>
          </a:p>
          <a:p>
            <a:pPr marL="0" indent="0">
              <a:buNone/>
            </a:pPr>
            <a:endParaRPr lang="de-DE" sz="2000" dirty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8A3CA9-3FE6-4953-A318-9750A94AC74B}" type="slidenum">
              <a:rPr lang="de-DE" smtClean="0"/>
              <a:pPr>
                <a:defRPr/>
              </a:pPr>
              <a:t>14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25050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>
        <p:fade/>
      </p:transition>
    </mc:Choice>
    <mc:Fallback xmlns="">
      <p:transition advClick="0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800" dirty="0"/>
              <a:t>Fokussierte Beobachtung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195736" y="1675606"/>
            <a:ext cx="7931150" cy="3046413"/>
          </a:xfrm>
        </p:spPr>
        <p:txBody>
          <a:bodyPr/>
          <a:lstStyle/>
          <a:p>
            <a:r>
              <a:rPr lang="de-DE" sz="2000" dirty="0"/>
              <a:t>Theorie- und </a:t>
            </a:r>
            <a:r>
              <a:rPr lang="de-DE" sz="2000" dirty="0" err="1"/>
              <a:t>kriteriengeleitet</a:t>
            </a:r>
            <a:endParaRPr lang="de-DE" sz="2000" dirty="0"/>
          </a:p>
          <a:p>
            <a:r>
              <a:rPr lang="de-DE" sz="2000" dirty="0"/>
              <a:t>Zielgerichtet</a:t>
            </a:r>
          </a:p>
          <a:p>
            <a:r>
              <a:rPr lang="de-DE" sz="2000" dirty="0"/>
              <a:t>Strukturiert</a:t>
            </a:r>
          </a:p>
          <a:p>
            <a:r>
              <a:rPr lang="de-DE" sz="2000" dirty="0"/>
              <a:t>Systematisch dokumentiert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8A3CA9-3FE6-4953-A318-9750A94AC74B}" type="slidenum">
              <a:rPr lang="de-DE" smtClean="0"/>
              <a:pPr>
                <a:defRPr/>
              </a:pPr>
              <a:t>15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18980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>
        <p:fade/>
      </p:transition>
    </mc:Choice>
    <mc:Fallback xmlns="">
      <p:transition advClick="0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800" dirty="0"/>
              <a:t>Beobachtungsfokus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1390" y="1812925"/>
            <a:ext cx="7931150" cy="3046413"/>
          </a:xfrm>
        </p:spPr>
        <p:txBody>
          <a:bodyPr/>
          <a:lstStyle/>
          <a:p>
            <a:r>
              <a:rPr lang="de-DE" sz="1800" b="1" dirty="0"/>
              <a:t> horizontale Ausdehnung: </a:t>
            </a:r>
            <a:r>
              <a:rPr lang="de-DE" sz="1800" dirty="0"/>
              <a:t>Unterricht in seiner Gesamtheit</a:t>
            </a:r>
          </a:p>
          <a:p>
            <a:pPr marL="0" indent="0">
              <a:buNone/>
            </a:pPr>
            <a:endParaRPr lang="de-DE" sz="1800" baseline="30000" dirty="0"/>
          </a:p>
          <a:p>
            <a:r>
              <a:rPr lang="de-DE" sz="1800" b="1" dirty="0"/>
              <a:t> vertikale Ausdehnung: </a:t>
            </a:r>
            <a:r>
              <a:rPr lang="de-DE" sz="1800" dirty="0"/>
              <a:t>bestimmte Merkmale (z.B. Verhaltensweisen,  </a:t>
            </a:r>
            <a:br>
              <a:rPr lang="de-DE" sz="1800" dirty="0"/>
            </a:br>
            <a:r>
              <a:rPr lang="de-DE" sz="1800" dirty="0"/>
              <a:t> Kommunikation, Herstellung des Lehr- Lernsettings...)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8A3CA9-3FE6-4953-A318-9750A94AC74B}" type="slidenum">
              <a:rPr lang="de-DE" smtClean="0"/>
              <a:pPr>
                <a:defRPr/>
              </a:pPr>
              <a:t>16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3214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>
        <p:fade/>
      </p:transition>
    </mc:Choice>
    <mc:Fallback xmlns="">
      <p:transition advClick="0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17B4718-3D3A-DE49-9544-A56255B39A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400" dirty="0"/>
              <a:t>Jahresrückblick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F1C1D05-344E-E34E-8C7E-22D0B4D4EE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1685089"/>
            <a:ext cx="7931150" cy="3046413"/>
          </a:xfrm>
        </p:spPr>
        <p:txBody>
          <a:bodyPr/>
          <a:lstStyle/>
          <a:p>
            <a:pPr marL="0" indent="0" algn="ctr">
              <a:buNone/>
            </a:pPr>
            <a:r>
              <a:rPr lang="de-DE" sz="3200" b="1" dirty="0">
                <a:solidFill>
                  <a:srgbClr val="A0003C"/>
                </a:solidFill>
                <a:latin typeface="+mj-lt"/>
                <a:ea typeface="+mj-ea"/>
                <a:cs typeface="+mj-cs"/>
              </a:rPr>
              <a:t>Das Programm ‚Kollegiale Hospitation‘ an der </a:t>
            </a:r>
            <a:r>
              <a:rPr lang="de-DE" sz="3200" b="1" dirty="0" err="1">
                <a:solidFill>
                  <a:srgbClr val="A0003C"/>
                </a:solidFill>
                <a:latin typeface="+mj-lt"/>
                <a:ea typeface="+mj-ea"/>
                <a:cs typeface="+mj-cs"/>
              </a:rPr>
              <a:t>VetMedUni</a:t>
            </a:r>
            <a:r>
              <a:rPr lang="de-DE" sz="3200" b="1" dirty="0">
                <a:solidFill>
                  <a:srgbClr val="A0003C"/>
                </a:solidFill>
                <a:latin typeface="+mj-lt"/>
                <a:ea typeface="+mj-ea"/>
                <a:cs typeface="+mj-cs"/>
              </a:rPr>
              <a:t> Vienna 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B15F172-F4E8-EE40-B94E-A51895109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8A3CA9-3FE6-4953-A318-9750A94AC74B}" type="slidenum">
              <a:rPr lang="de-DE" smtClean="0"/>
              <a:pPr>
                <a:defRPr/>
              </a:pPr>
              <a:t>17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07893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>
        <p:fade/>
      </p:transition>
    </mc:Choice>
    <mc:Fallback xmlns="">
      <p:transition advClick="0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49238"/>
            <a:ext cx="6275040" cy="539750"/>
          </a:xfrm>
        </p:spPr>
        <p:txBody>
          <a:bodyPr/>
          <a:lstStyle/>
          <a:p>
            <a:r>
              <a:rPr lang="de-DE" sz="2400" dirty="0"/>
              <a:t>Multiperspektivische Fokussierung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8A3CA9-3FE6-4953-A318-9750A94AC74B}" type="slidenum">
              <a:rPr lang="de-DE" smtClean="0"/>
              <a:pPr>
                <a:defRPr/>
              </a:pPr>
              <a:t>18</a:t>
            </a:fld>
            <a:endParaRPr lang="de-DE" dirty="0"/>
          </a:p>
        </p:txBody>
      </p:sp>
      <p:graphicFrame>
        <p:nvGraphicFramePr>
          <p:cNvPr id="8" name="Inhaltsplatzhalter 7">
            <a:extLst>
              <a:ext uri="{FF2B5EF4-FFF2-40B4-BE49-F238E27FC236}">
                <a16:creationId xmlns:a16="http://schemas.microsoft.com/office/drawing/2014/main" id="{2ECBEACF-20B4-E144-824A-592C8EB287C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115616" y="1563638"/>
          <a:ext cx="6552654" cy="23797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85420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>
        <p:fade/>
      </p:transition>
    </mc:Choice>
    <mc:Fallback xmlns="">
      <p:transition advClick="0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altLang="de-DE" dirty="0"/>
              <a:t>Überblick</a:t>
            </a:r>
          </a:p>
        </p:txBody>
      </p:sp>
      <p:sp>
        <p:nvSpPr>
          <p:cNvPr id="4099" name="Inhaltsplatzhalter 2"/>
          <p:cNvSpPr>
            <a:spLocks noGrp="1"/>
          </p:cNvSpPr>
          <p:nvPr>
            <p:ph idx="1"/>
          </p:nvPr>
        </p:nvSpPr>
        <p:spPr>
          <a:xfrm>
            <a:off x="1185693" y="1059582"/>
            <a:ext cx="7931150" cy="2754933"/>
          </a:xfrm>
        </p:spPr>
        <p:txBody>
          <a:bodyPr/>
          <a:lstStyle/>
          <a:p>
            <a:r>
              <a:rPr lang="de-AT" altLang="de-DE" sz="1800" b="1" dirty="0"/>
              <a:t>Kick-off</a:t>
            </a:r>
            <a:r>
              <a:rPr lang="de-AT" altLang="de-DE" sz="1800" dirty="0"/>
              <a:t> </a:t>
            </a:r>
            <a:r>
              <a:rPr lang="de-AT" altLang="de-DE" sz="1400" b="1" dirty="0"/>
              <a:t>(9. 3. 2018)</a:t>
            </a:r>
            <a:br>
              <a:rPr lang="de-AT" altLang="de-DE" sz="1400" b="1" dirty="0"/>
            </a:br>
            <a:endParaRPr lang="de-AT" altLang="de-DE" sz="1400" b="1" dirty="0"/>
          </a:p>
          <a:p>
            <a:pPr>
              <a:spcBef>
                <a:spcPts val="0"/>
              </a:spcBef>
              <a:buFont typeface="Wingdings" pitchFamily="2" charset="2"/>
              <a:buChar char="§"/>
            </a:pPr>
            <a:r>
              <a:rPr lang="de-AT" altLang="de-DE" sz="1800" b="1" dirty="0"/>
              <a:t>Durchführung kollegialer Hospitationen </a:t>
            </a:r>
            <a:r>
              <a:rPr lang="de-AT" altLang="de-DE" sz="1200" b="1" dirty="0"/>
              <a:t>(bis Juni 2018)</a:t>
            </a:r>
            <a:br>
              <a:rPr lang="de-AT" altLang="de-DE" sz="2000" dirty="0"/>
            </a:br>
            <a:r>
              <a:rPr lang="de-AT" altLang="de-DE" sz="1400" dirty="0"/>
              <a:t>- 1 VO</a:t>
            </a:r>
            <a:br>
              <a:rPr lang="de-AT" altLang="de-DE" sz="1400" dirty="0"/>
            </a:br>
            <a:r>
              <a:rPr lang="de-AT" altLang="de-DE" sz="1400" dirty="0"/>
              <a:t>- 1 Seminar</a:t>
            </a:r>
            <a:br>
              <a:rPr lang="de-AT" altLang="de-DE" sz="2000" dirty="0"/>
            </a:br>
            <a:r>
              <a:rPr lang="de-AT" altLang="de-DE" sz="1400" dirty="0"/>
              <a:t>Protokollierung der Beobachtung +</a:t>
            </a:r>
            <a:br>
              <a:rPr lang="de-AT" altLang="de-DE" sz="1400" dirty="0"/>
            </a:br>
            <a:r>
              <a:rPr lang="de-AT" altLang="de-DE" sz="1400" dirty="0"/>
              <a:t>Feedbackgespräch mit Videoaufzeichnung</a:t>
            </a:r>
          </a:p>
          <a:p>
            <a:pPr marL="0" indent="0">
              <a:spcBef>
                <a:spcPts val="0"/>
              </a:spcBef>
              <a:buNone/>
            </a:pPr>
            <a:endParaRPr lang="de-AT" altLang="de-DE" sz="800" b="1" dirty="0"/>
          </a:p>
          <a:p>
            <a:pPr>
              <a:buFont typeface="Wingdings" pitchFamily="2" charset="2"/>
              <a:buChar char="§"/>
            </a:pPr>
            <a:r>
              <a:rPr lang="de-AT" altLang="de-DE" sz="1800" b="1" dirty="0"/>
              <a:t> Videoaufzeichnung</a:t>
            </a:r>
            <a:r>
              <a:rPr lang="de-AT" altLang="de-DE" sz="1800" dirty="0"/>
              <a:t> eines Lehrauftrittes</a:t>
            </a:r>
            <a:br>
              <a:rPr lang="de-AT" altLang="de-DE" sz="1200" b="1" dirty="0"/>
            </a:br>
            <a:endParaRPr lang="de-AT" altLang="de-DE" sz="1200" b="1" dirty="0"/>
          </a:p>
          <a:p>
            <a:r>
              <a:rPr lang="de-AT" altLang="de-DE" sz="1800" b="1" dirty="0"/>
              <a:t>Besprechung der kollegialen Hospitationen und der Videoanalyse </a:t>
            </a:r>
            <a:r>
              <a:rPr lang="de-AT" altLang="de-DE" sz="1400" dirty="0"/>
              <a:t>(in Tandemgruppen)</a:t>
            </a:r>
          </a:p>
          <a:p>
            <a:pPr marL="0" indent="0">
              <a:buNone/>
            </a:pPr>
            <a:endParaRPr lang="de-AT" altLang="de-DE" sz="800" b="1" dirty="0"/>
          </a:p>
          <a:p>
            <a:r>
              <a:rPr lang="de-AT" altLang="de-DE" sz="1800" b="1" dirty="0"/>
              <a:t>Perspektiven für die Weiterentwicklung der Lehrpraxis</a:t>
            </a:r>
          </a:p>
          <a:p>
            <a:endParaRPr lang="de-AT" altLang="de-DE" sz="200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D4F371-FF40-43EC-A9BD-7675D0EE168A}" type="slidenum">
              <a:rPr lang="de-DE"/>
              <a:pPr>
                <a:defRPr/>
              </a:pPr>
              <a:t>19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08529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>
        <p:fade/>
      </p:transition>
    </mc:Choice>
    <mc:Fallback xmlns="">
      <p:transition advClick="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49238"/>
            <a:ext cx="6275040" cy="539750"/>
          </a:xfrm>
        </p:spPr>
        <p:txBody>
          <a:bodyPr/>
          <a:lstStyle/>
          <a:p>
            <a:endParaRPr lang="de-DE" sz="24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71538" y="1347614"/>
            <a:ext cx="7931150" cy="304641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de-AT" sz="2000" dirty="0"/>
              <a:t>Wie die Hochschullehre in den Blick geriet</a:t>
            </a:r>
          </a:p>
          <a:p>
            <a:pPr>
              <a:lnSpc>
                <a:spcPct val="150000"/>
              </a:lnSpc>
            </a:pPr>
            <a:r>
              <a:rPr lang="de-AT" sz="2000" dirty="0"/>
              <a:t>Ziele hochschuldidaktischer Weiterbildung</a:t>
            </a:r>
          </a:p>
          <a:p>
            <a:pPr>
              <a:lnSpc>
                <a:spcPct val="150000"/>
              </a:lnSpc>
            </a:pPr>
            <a:r>
              <a:rPr lang="de-AT" sz="2000" dirty="0"/>
              <a:t>Kollegiale Hospitationen als reflektierte Praxis</a:t>
            </a:r>
          </a:p>
          <a:p>
            <a:pPr>
              <a:lnSpc>
                <a:spcPct val="150000"/>
              </a:lnSpc>
            </a:pPr>
            <a:r>
              <a:rPr lang="de-AT" sz="2000" dirty="0"/>
              <a:t>Das Programm ‚Kollegiale Hospitation‘ an der </a:t>
            </a:r>
            <a:r>
              <a:rPr lang="de-AT" sz="2000" dirty="0" err="1"/>
              <a:t>VetMedUni</a:t>
            </a:r>
            <a:r>
              <a:rPr lang="de-AT" sz="2000" dirty="0"/>
              <a:t> Vienna</a:t>
            </a:r>
          </a:p>
          <a:p>
            <a:pPr>
              <a:lnSpc>
                <a:spcPct val="150000"/>
              </a:lnSpc>
            </a:pPr>
            <a:r>
              <a:rPr lang="de-AT" sz="2000" dirty="0"/>
              <a:t>Einblicke und Resultate</a:t>
            </a:r>
            <a:endParaRPr lang="de-DE" sz="2000" dirty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8A3CA9-3FE6-4953-A318-9750A94AC74B}" type="slidenum">
              <a:rPr lang="de-DE" smtClean="0"/>
              <a:pPr>
                <a:defRPr/>
              </a:pPr>
              <a:t>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66439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>
        <p:fade/>
      </p:transition>
    </mc:Choice>
    <mc:Fallback xmlns="">
      <p:transition advClick="0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5536" y="267494"/>
            <a:ext cx="6120680" cy="539750"/>
          </a:xfrm>
        </p:spPr>
        <p:txBody>
          <a:bodyPr/>
          <a:lstStyle/>
          <a:p>
            <a:r>
              <a:rPr lang="de-DE" sz="2400" dirty="0"/>
              <a:t>Bildung von Tandempaaren</a:t>
            </a:r>
            <a:endParaRPr lang="de-DE" sz="2400" dirty="0">
              <a:solidFill>
                <a:srgbClr val="C00000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8A3CA9-3FE6-4953-A318-9750A94AC74B}" type="slidenum">
              <a:rPr lang="de-DE" smtClean="0"/>
              <a:pPr>
                <a:defRPr/>
              </a:pPr>
              <a:t>20</a:t>
            </a:fld>
            <a:endParaRPr lang="de-DE" dirty="0"/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D80992B8-5374-9B4D-BABD-569FAD36D9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2000" dirty="0"/>
              <a:t>Die Tandempaare nehmen füreinander die Rolle der/des Hospitierten und der/des </a:t>
            </a:r>
            <a:r>
              <a:rPr lang="de-DE" sz="2000" dirty="0" err="1"/>
              <a:t>HospitantIn</a:t>
            </a:r>
            <a:r>
              <a:rPr lang="de-DE" sz="2000" dirty="0"/>
              <a:t> ein</a:t>
            </a:r>
            <a:br>
              <a:rPr lang="de-DE" sz="2000" dirty="0"/>
            </a:br>
            <a:br>
              <a:rPr lang="de-DE" dirty="0"/>
            </a:br>
            <a:r>
              <a:rPr lang="de-DE" dirty="0"/>
              <a:t>              </a:t>
            </a:r>
            <a:r>
              <a:rPr lang="de-DE" sz="2000" dirty="0" err="1"/>
              <a:t>Teambuilding</a:t>
            </a:r>
            <a:endParaRPr lang="de-DE" sz="2000" dirty="0"/>
          </a:p>
          <a:p>
            <a:pPr marL="0" indent="0">
              <a:buNone/>
            </a:pPr>
            <a:r>
              <a:rPr lang="de-DE" sz="2000" dirty="0"/>
              <a:t>                         Terminplanung</a:t>
            </a:r>
          </a:p>
          <a:p>
            <a:pPr marL="0" indent="0">
              <a:buNone/>
            </a:pPr>
            <a:br>
              <a:rPr lang="de-DE" dirty="0"/>
            </a:br>
            <a:r>
              <a:rPr lang="de-DE" dirty="0"/>
              <a:t> </a:t>
            </a:r>
          </a:p>
        </p:txBody>
      </p:sp>
      <p:sp>
        <p:nvSpPr>
          <p:cNvPr id="7" name="Pfeil nach rechts 6">
            <a:extLst>
              <a:ext uri="{FF2B5EF4-FFF2-40B4-BE49-F238E27FC236}">
                <a16:creationId xmlns:a16="http://schemas.microsoft.com/office/drawing/2014/main" id="{D00F3E4F-74C2-C348-BABF-5804BDF36F2C}"/>
              </a:ext>
            </a:extLst>
          </p:cNvPr>
          <p:cNvSpPr/>
          <p:nvPr/>
        </p:nvSpPr>
        <p:spPr>
          <a:xfrm>
            <a:off x="1716161" y="2499742"/>
            <a:ext cx="288032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8" name="Pfeil nach rechts 7">
            <a:extLst>
              <a:ext uri="{FF2B5EF4-FFF2-40B4-BE49-F238E27FC236}">
                <a16:creationId xmlns:a16="http://schemas.microsoft.com/office/drawing/2014/main" id="{C5E3A1B3-9638-0849-AC61-5631EC27A4F8}"/>
              </a:ext>
            </a:extLst>
          </p:cNvPr>
          <p:cNvSpPr/>
          <p:nvPr/>
        </p:nvSpPr>
        <p:spPr>
          <a:xfrm>
            <a:off x="1716161" y="2892648"/>
            <a:ext cx="288032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90231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>
        <p:fade/>
      </p:transition>
    </mc:Choice>
    <mc:Fallback xmlns="">
      <p:transition advClick="0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5536" y="267494"/>
            <a:ext cx="6408712" cy="539750"/>
          </a:xfrm>
        </p:spPr>
        <p:txBody>
          <a:bodyPr/>
          <a:lstStyle/>
          <a:p>
            <a:r>
              <a:rPr lang="de-DE" sz="2400" dirty="0"/>
              <a:t>Festlegung der Ziele der Kollegialen Hospitation</a:t>
            </a:r>
            <a:endParaRPr lang="de-DE" sz="2400" dirty="0">
              <a:solidFill>
                <a:srgbClr val="C00000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8A3CA9-3FE6-4953-A318-9750A94AC74B}" type="slidenum">
              <a:rPr lang="de-DE" smtClean="0"/>
              <a:pPr>
                <a:defRPr/>
              </a:pPr>
              <a:t>21</a:t>
            </a:fld>
            <a:endParaRPr lang="de-DE" dirty="0"/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D80992B8-5374-9B4D-BABD-569FAD36D9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3608" y="1528547"/>
            <a:ext cx="7931150" cy="3046413"/>
          </a:xfrm>
        </p:spPr>
        <p:txBody>
          <a:bodyPr/>
          <a:lstStyle/>
          <a:p>
            <a:r>
              <a:rPr lang="de-AT" sz="1800" dirty="0"/>
              <a:t>Beschreibung der Inhalte und der didaktischen Planung der Lehrveranstaltung </a:t>
            </a:r>
          </a:p>
          <a:p>
            <a:r>
              <a:rPr lang="de-AT" sz="1800" dirty="0"/>
              <a:t>Worauf soll bei der Hospitation geachtet werden? </a:t>
            </a:r>
          </a:p>
          <a:p>
            <a:r>
              <a:rPr lang="de-AT" sz="1800" dirty="0"/>
              <a:t>Was soll in der hospitierten Stunde ausprobiert werden? </a:t>
            </a:r>
          </a:p>
          <a:p>
            <a:r>
              <a:rPr lang="de-AT" sz="1800" dirty="0"/>
              <a:t>Wozu soll ein konkretes Feedback gegeben werden </a:t>
            </a:r>
          </a:p>
          <a:p>
            <a:pPr marL="0" indent="0">
              <a:buNone/>
            </a:pPr>
            <a:br>
              <a:rPr lang="de-DE" dirty="0"/>
            </a:br>
            <a:r>
              <a:rPr lang="de-D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7323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>
        <p:fade/>
      </p:transition>
    </mc:Choice>
    <mc:Fallback xmlns="">
      <p:transition advClick="0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1520" y="411510"/>
            <a:ext cx="6696744" cy="539750"/>
          </a:xfrm>
        </p:spPr>
        <p:txBody>
          <a:bodyPr/>
          <a:lstStyle/>
          <a:p>
            <a:r>
              <a:rPr lang="de-DE" sz="2400" dirty="0"/>
              <a:t>Vorbesprechung der Kollegialen Hospitation</a:t>
            </a:r>
            <a:endParaRPr lang="de-DE" sz="2400" dirty="0">
              <a:solidFill>
                <a:srgbClr val="C00000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8A3CA9-3FE6-4953-A318-9750A94AC74B}" type="slidenum">
              <a:rPr lang="de-DE" smtClean="0"/>
              <a:pPr>
                <a:defRPr/>
              </a:pPr>
              <a:t>22</a:t>
            </a:fld>
            <a:endParaRPr lang="de-DE" dirty="0"/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D80992B8-5374-9B4D-BABD-569FAD36D9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3608" y="1675606"/>
            <a:ext cx="7931150" cy="3046413"/>
          </a:xfrm>
        </p:spPr>
        <p:txBody>
          <a:bodyPr/>
          <a:lstStyle/>
          <a:p>
            <a:r>
              <a:rPr lang="de-AT" sz="1800" dirty="0"/>
              <a:t>Austausch der Basisinformationen zu Inhalten und didaktischer Planung der Veranstaltung</a:t>
            </a:r>
          </a:p>
          <a:p>
            <a:r>
              <a:rPr lang="de-AT" sz="1800" dirty="0"/>
              <a:t>Austausch </a:t>
            </a:r>
            <a:r>
              <a:rPr lang="de-AT" sz="1800" dirty="0" err="1"/>
              <a:t>über</a:t>
            </a:r>
            <a:r>
              <a:rPr lang="de-AT" sz="1800" dirty="0"/>
              <a:t> Beobachtungsschwerpunkte </a:t>
            </a:r>
          </a:p>
          <a:p>
            <a:r>
              <a:rPr lang="de-AT" sz="1800" dirty="0"/>
              <a:t>Terminabsprache </a:t>
            </a:r>
            <a:r>
              <a:rPr lang="de-AT" sz="1800" dirty="0" err="1"/>
              <a:t>für</a:t>
            </a:r>
            <a:r>
              <a:rPr lang="de-AT" sz="1800" dirty="0"/>
              <a:t> das </a:t>
            </a:r>
            <a:r>
              <a:rPr lang="de-AT" sz="1800" dirty="0" err="1"/>
              <a:t>Feedbackgespräch</a:t>
            </a:r>
            <a:r>
              <a:rPr lang="de-AT" sz="1800" dirty="0"/>
              <a:t> (zeitnah) </a:t>
            </a:r>
          </a:p>
          <a:p>
            <a:r>
              <a:rPr lang="de-AT" sz="1800" dirty="0"/>
              <a:t> Basis: </a:t>
            </a:r>
            <a:r>
              <a:rPr lang="de-AT" sz="1800" dirty="0" err="1"/>
              <a:t>ausgefüllter</a:t>
            </a:r>
            <a:r>
              <a:rPr lang="de-AT" sz="1800" dirty="0"/>
              <a:t> </a:t>
            </a:r>
            <a:r>
              <a:rPr lang="de-AT" sz="1800" b="1" i="1" dirty="0"/>
              <a:t>Vorbereitungsbogen </a:t>
            </a:r>
            <a:r>
              <a:rPr lang="de-AT" sz="1800" b="1" i="1" dirty="0" err="1"/>
              <a:t>für</a:t>
            </a:r>
            <a:r>
              <a:rPr lang="de-AT" sz="1800" b="1" i="1" dirty="0"/>
              <a:t> die/den Hospitierte/</a:t>
            </a:r>
            <a:r>
              <a:rPr lang="de-AT" sz="1800" b="1" i="1" dirty="0" err="1"/>
              <a:t>n</a:t>
            </a:r>
            <a:br>
              <a:rPr lang="de-DE" dirty="0"/>
            </a:br>
            <a:r>
              <a:rPr lang="de-D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56137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>
        <p:fade/>
      </p:transition>
    </mc:Choice>
    <mc:Fallback xmlns="">
      <p:transition advClick="0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5536" y="267494"/>
            <a:ext cx="6408712" cy="539750"/>
          </a:xfrm>
        </p:spPr>
        <p:txBody>
          <a:bodyPr/>
          <a:lstStyle/>
          <a:p>
            <a:r>
              <a:rPr lang="de-DE" sz="2400" dirty="0"/>
              <a:t>Durchführung der Kollegialen Hospitation</a:t>
            </a:r>
            <a:endParaRPr lang="de-DE" sz="2400" dirty="0">
              <a:solidFill>
                <a:srgbClr val="C00000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8A3CA9-3FE6-4953-A318-9750A94AC74B}" type="slidenum">
              <a:rPr lang="de-DE" smtClean="0"/>
              <a:pPr>
                <a:defRPr/>
              </a:pPr>
              <a:t>23</a:t>
            </a:fld>
            <a:endParaRPr lang="de-DE" dirty="0"/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D80992B8-5374-9B4D-BABD-569FAD36D9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3608" y="1675606"/>
            <a:ext cx="7931150" cy="3046413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de-AT" sz="2000" dirty="0" err="1"/>
              <a:t>Während</a:t>
            </a:r>
            <a:r>
              <a:rPr lang="de-AT" sz="2000" dirty="0"/>
              <a:t> der Beobachtung: Hospitant/in macht sich auf dem </a:t>
            </a:r>
            <a:r>
              <a:rPr lang="de-AT" sz="2000" i="1" dirty="0"/>
              <a:t>Beobachtungsbogen </a:t>
            </a:r>
            <a:r>
              <a:rPr lang="de-AT" sz="2000" dirty="0"/>
              <a:t>Notizen </a:t>
            </a:r>
            <a:r>
              <a:rPr lang="de-AT" sz="2000" dirty="0" err="1"/>
              <a:t>für</a:t>
            </a:r>
            <a:r>
              <a:rPr lang="de-AT" sz="2000" dirty="0"/>
              <a:t> die </a:t>
            </a:r>
            <a:r>
              <a:rPr lang="de-AT" sz="2000" dirty="0" err="1"/>
              <a:t>Rückmeldung</a:t>
            </a:r>
            <a:r>
              <a:rPr lang="de-AT" sz="2000" dirty="0"/>
              <a:t> </a:t>
            </a:r>
          </a:p>
          <a:p>
            <a:pPr marL="0" indent="0">
              <a:buNone/>
            </a:pPr>
            <a:r>
              <a:rPr lang="de-AT" sz="2000" b="1" i="1" dirty="0"/>
              <a:t>    Konkrete Beispiele und Bezüge notieren!</a:t>
            </a:r>
          </a:p>
          <a:p>
            <a:pPr marL="0" indent="0">
              <a:buNone/>
            </a:pPr>
            <a:endParaRPr lang="de-AT" sz="2000" b="1" i="1" dirty="0"/>
          </a:p>
          <a:p>
            <a:pPr>
              <a:buFont typeface="Wingdings" pitchFamily="2" charset="2"/>
              <a:buChar char="§"/>
            </a:pPr>
            <a:r>
              <a:rPr lang="de-AT" sz="2000" dirty="0"/>
              <a:t>Hospitierte Person füllt den Selbsteinschätzungsbogen aus</a:t>
            </a:r>
          </a:p>
        </p:txBody>
      </p:sp>
    </p:spTree>
    <p:extLst>
      <p:ext uri="{BB962C8B-B14F-4D97-AF65-F5344CB8AC3E}">
        <p14:creationId xmlns:p14="http://schemas.microsoft.com/office/powerpoint/2010/main" val="3609932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>
        <p:fade/>
      </p:transition>
    </mc:Choice>
    <mc:Fallback xmlns="">
      <p:transition advClick="0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5536" y="267494"/>
            <a:ext cx="6408712" cy="539750"/>
          </a:xfrm>
        </p:spPr>
        <p:txBody>
          <a:bodyPr/>
          <a:lstStyle/>
          <a:p>
            <a:r>
              <a:rPr lang="de-DE" sz="2400" dirty="0"/>
              <a:t>Feedbackgespräch</a:t>
            </a:r>
            <a:endParaRPr lang="de-DE" sz="2400" dirty="0">
              <a:solidFill>
                <a:srgbClr val="C00000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8A3CA9-3FE6-4953-A318-9750A94AC74B}" type="slidenum">
              <a:rPr lang="de-DE" smtClean="0"/>
              <a:pPr>
                <a:defRPr/>
              </a:pPr>
              <a:t>24</a:t>
            </a:fld>
            <a:endParaRPr lang="de-DE" dirty="0"/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D80992B8-5374-9B4D-BABD-569FAD36D9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2850" y="1812925"/>
            <a:ext cx="7931150" cy="3046413"/>
          </a:xfrm>
        </p:spPr>
        <p:txBody>
          <a:bodyPr/>
          <a:lstStyle/>
          <a:p>
            <a:r>
              <a:rPr lang="de-AT" sz="1800" dirty="0"/>
              <a:t>Bericht über Selbsteinschätzung </a:t>
            </a:r>
          </a:p>
          <a:p>
            <a:r>
              <a:rPr lang="de-AT" sz="1800" dirty="0"/>
              <a:t>Feedback der/des Hospitantin/en entlang der benannten Schwerpunkte </a:t>
            </a:r>
          </a:p>
          <a:p>
            <a:r>
              <a:rPr lang="de-AT" sz="1800" dirty="0"/>
              <a:t>Benennung beobachtbarer Aspekte</a:t>
            </a:r>
          </a:p>
          <a:p>
            <a:r>
              <a:rPr lang="de-AT" sz="1800" dirty="0"/>
              <a:t>Ausblick auf weitere Lehrpraxis</a:t>
            </a:r>
            <a:endParaRPr lang="de-AT" sz="18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510291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>
        <p:fade/>
      </p:transition>
    </mc:Choice>
    <mc:Fallback xmlns="">
      <p:transition advClick="0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5536" y="267494"/>
            <a:ext cx="6408712" cy="539750"/>
          </a:xfrm>
        </p:spPr>
        <p:txBody>
          <a:bodyPr/>
          <a:lstStyle/>
          <a:p>
            <a:r>
              <a:rPr lang="de-DE" sz="2400" dirty="0"/>
              <a:t>Externe Rückmeldung: Videoanalyse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8A3CA9-3FE6-4953-A318-9750A94AC74B}" type="slidenum">
              <a:rPr lang="de-DE" smtClean="0"/>
              <a:pPr>
                <a:defRPr/>
              </a:pPr>
              <a:t>25</a:t>
            </a:fld>
            <a:endParaRPr lang="de-DE" dirty="0"/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D80992B8-5374-9B4D-BABD-569FAD36D9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1640" y="1059582"/>
            <a:ext cx="7931150" cy="3046413"/>
          </a:xfrm>
        </p:spPr>
        <p:txBody>
          <a:bodyPr/>
          <a:lstStyle/>
          <a:p>
            <a:endParaRPr lang="de-AT" sz="1800" dirty="0">
              <a:effectLst/>
            </a:endParaRPr>
          </a:p>
          <a:p>
            <a:r>
              <a:rPr lang="de-AT" sz="1800" dirty="0">
                <a:effectLst/>
              </a:rPr>
              <a:t>Struktur und Gliederung der Lehre</a:t>
            </a:r>
          </a:p>
          <a:p>
            <a:r>
              <a:rPr lang="de-AT" sz="1800" dirty="0"/>
              <a:t>Kontextualisierung und fachliche Einbettung</a:t>
            </a:r>
          </a:p>
          <a:p>
            <a:r>
              <a:rPr lang="de-AT" sz="1800" dirty="0">
                <a:effectLst/>
              </a:rPr>
              <a:t>Praxisbezüge</a:t>
            </a:r>
          </a:p>
          <a:p>
            <a:r>
              <a:rPr lang="de-AT" sz="1800" dirty="0"/>
              <a:t>Wissenschaftliche Fundierung</a:t>
            </a:r>
          </a:p>
          <a:p>
            <a:r>
              <a:rPr lang="de-AT" sz="1800" dirty="0">
                <a:effectLst/>
              </a:rPr>
              <a:t>Verständlichkeit </a:t>
            </a:r>
            <a:r>
              <a:rPr lang="de-AT" sz="1800" dirty="0"/>
              <a:t>komplexer Sachverhalte</a:t>
            </a:r>
          </a:p>
          <a:p>
            <a:r>
              <a:rPr lang="de-AT" sz="1800" dirty="0">
                <a:effectLst/>
              </a:rPr>
              <a:t>Kommunikation und Interaktion</a:t>
            </a:r>
          </a:p>
          <a:p>
            <a:r>
              <a:rPr lang="de-AT" sz="1800" dirty="0"/>
              <a:t>Medieneinsatz</a:t>
            </a:r>
          </a:p>
          <a:p>
            <a:r>
              <a:rPr lang="de-AT" sz="1800" dirty="0"/>
              <a:t>Methodenwahl</a:t>
            </a:r>
            <a:endParaRPr lang="de-AT" sz="18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142354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>
        <p:fade/>
      </p:transition>
    </mc:Choice>
    <mc:Fallback xmlns="">
      <p:transition advClick="0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800" dirty="0"/>
              <a:t>Selbsteinschätzung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96284" y="1419622"/>
            <a:ext cx="7931150" cy="3046413"/>
          </a:xfrm>
        </p:spPr>
        <p:txBody>
          <a:bodyPr/>
          <a:lstStyle/>
          <a:p>
            <a:r>
              <a:rPr lang="de-DE" sz="2400" dirty="0"/>
              <a:t>Eigene Wahrnehmung der Lehre </a:t>
            </a:r>
          </a:p>
          <a:p>
            <a:pPr marL="0" indent="0">
              <a:buNone/>
            </a:pPr>
            <a:endParaRPr lang="de-DE" sz="800" dirty="0"/>
          </a:p>
          <a:p>
            <a:r>
              <a:rPr lang="de-DE" sz="2400" dirty="0"/>
              <a:t>Erreichen von Lehrzielen</a:t>
            </a:r>
          </a:p>
          <a:p>
            <a:pPr marL="0" indent="0">
              <a:buNone/>
            </a:pPr>
            <a:endParaRPr lang="de-DE" sz="800" dirty="0"/>
          </a:p>
          <a:p>
            <a:r>
              <a:rPr lang="de-DE" sz="2400" dirty="0"/>
              <a:t>Diskrepanzen von Intentionen und Lehrrealität</a:t>
            </a:r>
            <a:endParaRPr lang="de-DE" sz="20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8A3CA9-3FE6-4953-A318-9750A94AC74B}" type="slidenum">
              <a:rPr lang="de-DE" smtClean="0"/>
              <a:pPr>
                <a:defRPr/>
              </a:pPr>
              <a:t>26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09263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>
        <p:fade/>
      </p:transition>
    </mc:Choice>
    <mc:Fallback xmlns="">
      <p:transition advClick="0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800" dirty="0"/>
              <a:t>Kollegiales Feedback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49090" y="1347614"/>
            <a:ext cx="7931150" cy="304641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de-DE" sz="2400" dirty="0"/>
              <a:t>Erfassen von Bedingungen</a:t>
            </a:r>
          </a:p>
          <a:p>
            <a:pPr>
              <a:lnSpc>
                <a:spcPct val="150000"/>
              </a:lnSpc>
            </a:pPr>
            <a:r>
              <a:rPr lang="de-DE" sz="2400" dirty="0"/>
              <a:t>Blick auf Dynamiken </a:t>
            </a:r>
          </a:p>
          <a:p>
            <a:pPr>
              <a:lnSpc>
                <a:spcPct val="150000"/>
              </a:lnSpc>
            </a:pPr>
            <a:r>
              <a:rPr lang="de-DE" sz="2400" dirty="0"/>
              <a:t>Studierendenverhalten</a:t>
            </a:r>
          </a:p>
          <a:p>
            <a:pPr>
              <a:lnSpc>
                <a:spcPct val="150000"/>
              </a:lnSpc>
            </a:pPr>
            <a:r>
              <a:rPr lang="de-DE" sz="2400" dirty="0"/>
              <a:t>Strategien für hochschuldidaktische Problemlösungen</a:t>
            </a:r>
            <a:endParaRPr lang="de-DE" sz="20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8A3CA9-3FE6-4953-A318-9750A94AC74B}" type="slidenum">
              <a:rPr lang="de-DE" smtClean="0"/>
              <a:pPr>
                <a:defRPr/>
              </a:pPr>
              <a:t>27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3141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>
        <p:fade/>
      </p:transition>
    </mc:Choice>
    <mc:Fallback xmlns="">
      <p:transition advClick="0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800" dirty="0"/>
              <a:t>Externe Evaluation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212850" y="1659620"/>
            <a:ext cx="7931150" cy="3046413"/>
          </a:xfrm>
        </p:spPr>
        <p:txBody>
          <a:bodyPr/>
          <a:lstStyle/>
          <a:p>
            <a:r>
              <a:rPr lang="de-DE" sz="2400" dirty="0"/>
              <a:t>Außenperspektive</a:t>
            </a:r>
          </a:p>
          <a:p>
            <a:r>
              <a:rPr lang="de-DE" sz="2400" dirty="0"/>
              <a:t>Stärken und Entwicklungspotenziale</a:t>
            </a:r>
          </a:p>
          <a:p>
            <a:r>
              <a:rPr lang="de-DE" sz="2400" dirty="0"/>
              <a:t>Analyse von Rahmenbedingungen</a:t>
            </a:r>
          </a:p>
          <a:p>
            <a:r>
              <a:rPr lang="de-DE" sz="2400" dirty="0"/>
              <a:t>Schwerpunkte und Prioritäten für Lehrentwicklung definieren</a:t>
            </a:r>
            <a:endParaRPr lang="de-DE" sz="20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8A3CA9-3FE6-4953-A318-9750A94AC74B}" type="slidenum">
              <a:rPr lang="de-DE" smtClean="0"/>
              <a:pPr>
                <a:defRPr/>
              </a:pPr>
              <a:t>28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89097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>
        <p:fade/>
      </p:transition>
    </mc:Choice>
    <mc:Fallback xmlns="">
      <p:transition advClick="0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800" dirty="0"/>
              <a:t>Ergebnisse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95946" y="1347614"/>
            <a:ext cx="7931150" cy="3046413"/>
          </a:xfrm>
        </p:spPr>
        <p:txBody>
          <a:bodyPr/>
          <a:lstStyle/>
          <a:p>
            <a:r>
              <a:rPr lang="de-DE" sz="2000" dirty="0"/>
              <a:t>Stark wissenschaftlich fundierte Lehre</a:t>
            </a:r>
          </a:p>
          <a:p>
            <a:pPr marL="0" indent="0">
              <a:buNone/>
            </a:pPr>
            <a:endParaRPr lang="de-DE" sz="20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8A3CA9-3FE6-4953-A318-9750A94AC74B}" type="slidenum">
              <a:rPr lang="de-DE" smtClean="0"/>
              <a:pPr>
                <a:defRPr/>
              </a:pPr>
              <a:t>29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3335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>
        <p:fade/>
      </p:transition>
    </mc:Choice>
    <mc:Fallback xmlns="">
      <p:transition advClick="0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339502"/>
            <a:ext cx="6779096" cy="539750"/>
          </a:xfrm>
        </p:spPr>
        <p:txBody>
          <a:bodyPr/>
          <a:lstStyle/>
          <a:p>
            <a:r>
              <a:rPr lang="de-AT" sz="2400" dirty="0"/>
              <a:t>Wie die Hochschullehre in den Blick geriet</a:t>
            </a:r>
            <a:endParaRPr lang="de-DE" sz="24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71538" y="1347614"/>
            <a:ext cx="7931150" cy="3046413"/>
          </a:xfrm>
        </p:spPr>
        <p:txBody>
          <a:bodyPr/>
          <a:lstStyle/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de-AT" sz="2000" dirty="0"/>
              <a:t>Bologna-Reform mit strukturellen Veränderungen im Hochschulbereich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de-AT" sz="2000" dirty="0"/>
              <a:t>Vergleichbarkeit von Learning Outcomes und Abschlüssen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de-AT" sz="2000" dirty="0"/>
              <a:t>Stärkung des europäischen Wirtschaftsraumes durch verbesserte </a:t>
            </a:r>
            <a:r>
              <a:rPr lang="de-AT" sz="2000" dirty="0" err="1"/>
              <a:t>Employability</a:t>
            </a:r>
            <a:endParaRPr lang="de-AT" sz="2000" dirty="0"/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de-AT" sz="2000" dirty="0"/>
              <a:t>Kompetenzorientierung in der Lehre</a:t>
            </a:r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8A3CA9-3FE6-4953-A318-9750A94AC74B}" type="slidenum">
              <a:rPr lang="de-DE" smtClean="0"/>
              <a:pPr>
                <a:defRPr/>
              </a:pPr>
              <a:t>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63171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>
        <p:fade/>
      </p:transition>
    </mc:Choice>
    <mc:Fallback xmlns="">
      <p:transition advClick="0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800" dirty="0"/>
              <a:t>Ergebnisse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95946" y="1347614"/>
            <a:ext cx="7931150" cy="3046413"/>
          </a:xfrm>
        </p:spPr>
        <p:txBody>
          <a:bodyPr/>
          <a:lstStyle/>
          <a:p>
            <a:r>
              <a:rPr lang="de-DE" sz="2000" dirty="0"/>
              <a:t>Stark wissenschaftlich fundierte Lehre</a:t>
            </a:r>
          </a:p>
          <a:p>
            <a:r>
              <a:rPr lang="de-DE" sz="2000" dirty="0"/>
              <a:t>Anwendungsorientierung </a:t>
            </a:r>
          </a:p>
          <a:p>
            <a:pPr marL="0" indent="0">
              <a:buNone/>
            </a:pPr>
            <a:endParaRPr lang="de-DE" sz="20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8A3CA9-3FE6-4953-A318-9750A94AC74B}" type="slidenum">
              <a:rPr lang="de-DE" smtClean="0"/>
              <a:pPr>
                <a:defRPr/>
              </a:pPr>
              <a:t>30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87039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>
        <p:fade/>
      </p:transition>
    </mc:Choice>
    <mc:Fallback xmlns="">
      <p:transition advClick="0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800" dirty="0"/>
              <a:t>Ergebnisse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95946" y="1347614"/>
            <a:ext cx="7931150" cy="3046413"/>
          </a:xfrm>
        </p:spPr>
        <p:txBody>
          <a:bodyPr/>
          <a:lstStyle/>
          <a:p>
            <a:r>
              <a:rPr lang="de-DE" sz="2000" dirty="0"/>
              <a:t>Stark wissenschaftlich fundierte Lehre</a:t>
            </a:r>
          </a:p>
          <a:p>
            <a:r>
              <a:rPr lang="de-DE" sz="2000" dirty="0"/>
              <a:t>Anwendungsorientierung </a:t>
            </a:r>
          </a:p>
          <a:p>
            <a:r>
              <a:rPr lang="de-DE" sz="2000" dirty="0"/>
              <a:t>Case-</a:t>
            </a:r>
            <a:r>
              <a:rPr lang="de-DE" sz="2000" dirty="0" err="1"/>
              <a:t>based</a:t>
            </a:r>
            <a:r>
              <a:rPr lang="de-DE" sz="2000" dirty="0"/>
              <a:t> </a:t>
            </a:r>
            <a:r>
              <a:rPr lang="de-DE" sz="2000" dirty="0" err="1"/>
              <a:t>studies</a:t>
            </a:r>
            <a:endParaRPr lang="de-DE" sz="2000" dirty="0"/>
          </a:p>
          <a:p>
            <a:pPr marL="0" indent="0">
              <a:buNone/>
            </a:pPr>
            <a:endParaRPr lang="de-DE" sz="20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8A3CA9-3FE6-4953-A318-9750A94AC74B}" type="slidenum">
              <a:rPr lang="de-DE" smtClean="0"/>
              <a:pPr>
                <a:defRPr/>
              </a:pPr>
              <a:t>31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00065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>
        <p:fade/>
      </p:transition>
    </mc:Choice>
    <mc:Fallback xmlns="">
      <p:transition advClick="0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800" dirty="0"/>
              <a:t>Ergebnisse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95946" y="1347614"/>
            <a:ext cx="7931150" cy="3046413"/>
          </a:xfrm>
        </p:spPr>
        <p:txBody>
          <a:bodyPr/>
          <a:lstStyle/>
          <a:p>
            <a:r>
              <a:rPr lang="de-DE" sz="2000" dirty="0"/>
              <a:t>Stark wissenschaftlich fundierte Lehre</a:t>
            </a:r>
          </a:p>
          <a:p>
            <a:r>
              <a:rPr lang="de-DE" sz="2000" dirty="0"/>
              <a:t>Anwendungsorientierung </a:t>
            </a:r>
          </a:p>
          <a:p>
            <a:r>
              <a:rPr lang="de-DE" sz="2000" dirty="0"/>
              <a:t>Case-</a:t>
            </a:r>
            <a:r>
              <a:rPr lang="de-DE" sz="2000" dirty="0" err="1"/>
              <a:t>based</a:t>
            </a:r>
            <a:r>
              <a:rPr lang="de-DE" sz="2000" dirty="0"/>
              <a:t> </a:t>
            </a:r>
            <a:r>
              <a:rPr lang="de-DE" sz="2000" dirty="0" err="1"/>
              <a:t>studies</a:t>
            </a:r>
            <a:endParaRPr lang="de-DE" sz="2000" dirty="0"/>
          </a:p>
          <a:p>
            <a:r>
              <a:rPr lang="de-DE" sz="2000" dirty="0"/>
              <a:t>Erschließung der Lehrinhalte durch mediale Veranschaulichung</a:t>
            </a:r>
          </a:p>
          <a:p>
            <a:pPr marL="0" indent="0">
              <a:buNone/>
            </a:pPr>
            <a:endParaRPr lang="de-DE" sz="20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8A3CA9-3FE6-4953-A318-9750A94AC74B}" type="slidenum">
              <a:rPr lang="de-DE" smtClean="0"/>
              <a:pPr>
                <a:defRPr/>
              </a:pPr>
              <a:t>32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01637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>
        <p:fade/>
      </p:transition>
    </mc:Choice>
    <mc:Fallback xmlns="">
      <p:transition advClick="0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800" dirty="0"/>
              <a:t>Ergebnisse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95946" y="1347614"/>
            <a:ext cx="7931150" cy="3046413"/>
          </a:xfrm>
        </p:spPr>
        <p:txBody>
          <a:bodyPr/>
          <a:lstStyle/>
          <a:p>
            <a:r>
              <a:rPr lang="de-DE" sz="2000" dirty="0"/>
              <a:t>Stark wissenschaftlich fundierte Lehre</a:t>
            </a:r>
          </a:p>
          <a:p>
            <a:r>
              <a:rPr lang="de-DE" sz="2000" dirty="0"/>
              <a:t>Anwendungsorientierung </a:t>
            </a:r>
          </a:p>
          <a:p>
            <a:r>
              <a:rPr lang="de-DE" sz="2000" dirty="0"/>
              <a:t>Case-</a:t>
            </a:r>
            <a:r>
              <a:rPr lang="de-DE" sz="2000" dirty="0" err="1"/>
              <a:t>based</a:t>
            </a:r>
            <a:r>
              <a:rPr lang="de-DE" sz="2000" dirty="0"/>
              <a:t> </a:t>
            </a:r>
            <a:r>
              <a:rPr lang="de-DE" sz="2000" dirty="0" err="1"/>
              <a:t>studies</a:t>
            </a:r>
            <a:endParaRPr lang="de-DE" sz="2000" dirty="0"/>
          </a:p>
          <a:p>
            <a:r>
              <a:rPr lang="de-DE" sz="2000" dirty="0"/>
              <a:t>Erschließung der Lehrinhalte durch mediale Veranschaulichung</a:t>
            </a:r>
          </a:p>
          <a:p>
            <a:r>
              <a:rPr lang="de-DE" sz="2000" dirty="0" err="1"/>
              <a:t>Explizierung</a:t>
            </a:r>
            <a:r>
              <a:rPr lang="de-DE" sz="2000" dirty="0"/>
              <a:t> von Anforderungsstrukturen und Lernzielen</a:t>
            </a:r>
          </a:p>
          <a:p>
            <a:pPr marL="0" indent="0">
              <a:buNone/>
            </a:pPr>
            <a:endParaRPr lang="de-DE" sz="20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8A3CA9-3FE6-4953-A318-9750A94AC74B}" type="slidenum">
              <a:rPr lang="de-DE" smtClean="0"/>
              <a:pPr>
                <a:defRPr/>
              </a:pPr>
              <a:t>33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10223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>
        <p:fade/>
      </p:transition>
    </mc:Choice>
    <mc:Fallback xmlns="">
      <p:transition advClick="0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800" dirty="0"/>
              <a:t>Ergebnisse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95946" y="1347614"/>
            <a:ext cx="7931150" cy="3046413"/>
          </a:xfrm>
        </p:spPr>
        <p:txBody>
          <a:bodyPr/>
          <a:lstStyle/>
          <a:p>
            <a:r>
              <a:rPr lang="de-DE" sz="2000" dirty="0"/>
              <a:t>Stark wissenschaftlich fundierte Lehre</a:t>
            </a:r>
          </a:p>
          <a:p>
            <a:r>
              <a:rPr lang="de-DE" sz="2000" dirty="0"/>
              <a:t>Anwendungsorientierung </a:t>
            </a:r>
          </a:p>
          <a:p>
            <a:r>
              <a:rPr lang="de-DE" sz="2000" dirty="0"/>
              <a:t>Case-</a:t>
            </a:r>
            <a:r>
              <a:rPr lang="de-DE" sz="2000" dirty="0" err="1"/>
              <a:t>based</a:t>
            </a:r>
            <a:r>
              <a:rPr lang="de-DE" sz="2000" dirty="0"/>
              <a:t> </a:t>
            </a:r>
            <a:r>
              <a:rPr lang="de-DE" sz="2000" dirty="0" err="1"/>
              <a:t>studies</a:t>
            </a:r>
            <a:endParaRPr lang="de-DE" sz="2000" dirty="0"/>
          </a:p>
          <a:p>
            <a:r>
              <a:rPr lang="de-DE" sz="2000" dirty="0"/>
              <a:t>Erschließung der Lehrinhalte durch mediale Veranschaulichung</a:t>
            </a:r>
          </a:p>
          <a:p>
            <a:r>
              <a:rPr lang="de-DE" sz="2000" dirty="0" err="1"/>
              <a:t>Explizierung</a:t>
            </a:r>
            <a:r>
              <a:rPr lang="de-DE" sz="2000" dirty="0"/>
              <a:t> von Anforderungsstrukturen und Lernzielen</a:t>
            </a:r>
          </a:p>
          <a:p>
            <a:r>
              <a:rPr lang="de-DE" sz="2000" dirty="0"/>
              <a:t>Dokumentation von Ergebnissen</a:t>
            </a:r>
          </a:p>
          <a:p>
            <a:pPr marL="0" indent="0">
              <a:buNone/>
            </a:pPr>
            <a:endParaRPr lang="de-DE" sz="20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8A3CA9-3FE6-4953-A318-9750A94AC74B}" type="slidenum">
              <a:rPr lang="de-DE" smtClean="0"/>
              <a:pPr>
                <a:defRPr/>
              </a:pPr>
              <a:t>34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24907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>
        <p:fade/>
      </p:transition>
    </mc:Choice>
    <mc:Fallback xmlns="">
      <p:transition advClick="0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800" dirty="0"/>
              <a:t>Ergebnisse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95946" y="1347614"/>
            <a:ext cx="7931150" cy="3046413"/>
          </a:xfrm>
        </p:spPr>
        <p:txBody>
          <a:bodyPr/>
          <a:lstStyle/>
          <a:p>
            <a:r>
              <a:rPr lang="de-DE" sz="2000" dirty="0"/>
              <a:t>Stark wissenschaftlich fundierte Lehre</a:t>
            </a:r>
          </a:p>
          <a:p>
            <a:r>
              <a:rPr lang="de-DE" sz="2000" dirty="0"/>
              <a:t>Anwendungsorientierung </a:t>
            </a:r>
          </a:p>
          <a:p>
            <a:r>
              <a:rPr lang="de-DE" sz="2000" dirty="0"/>
              <a:t>Case-</a:t>
            </a:r>
            <a:r>
              <a:rPr lang="de-DE" sz="2000" dirty="0" err="1"/>
              <a:t>based</a:t>
            </a:r>
            <a:r>
              <a:rPr lang="de-DE" sz="2000" dirty="0"/>
              <a:t> </a:t>
            </a:r>
            <a:r>
              <a:rPr lang="de-DE" sz="2000" dirty="0" err="1"/>
              <a:t>studies</a:t>
            </a:r>
            <a:endParaRPr lang="de-DE" sz="2000" dirty="0"/>
          </a:p>
          <a:p>
            <a:r>
              <a:rPr lang="de-DE" sz="2000" dirty="0"/>
              <a:t>Erschließung der Lehrinhalte durch mediale Veranschaulichung</a:t>
            </a:r>
          </a:p>
          <a:p>
            <a:r>
              <a:rPr lang="de-DE" sz="2000" dirty="0" err="1"/>
              <a:t>Explizierung</a:t>
            </a:r>
            <a:r>
              <a:rPr lang="de-DE" sz="2000" dirty="0"/>
              <a:t> von Anforderungsstrukturen und Lernzielen</a:t>
            </a:r>
          </a:p>
          <a:p>
            <a:r>
              <a:rPr lang="de-DE" sz="2000" dirty="0"/>
              <a:t>Dokumentation von Ergebnissen</a:t>
            </a:r>
          </a:p>
          <a:p>
            <a:r>
              <a:rPr lang="de-DE" sz="2000" dirty="0"/>
              <a:t>Curriculare Rahmenstrukturen </a:t>
            </a:r>
          </a:p>
          <a:p>
            <a:pPr marL="0" indent="0">
              <a:buNone/>
            </a:pPr>
            <a:endParaRPr lang="de-DE" sz="20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8A3CA9-3FE6-4953-A318-9750A94AC74B}" type="slidenum">
              <a:rPr lang="de-DE" smtClean="0"/>
              <a:pPr>
                <a:defRPr/>
              </a:pPr>
              <a:t>35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40265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>
        <p:fade/>
      </p:transition>
    </mc:Choice>
    <mc:Fallback xmlns="">
      <p:transition advClick="0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96D7A78-5DF7-2C47-8942-D5F12B72C7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Ausblick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35AB61A-2717-994E-A073-EBCDCFC44A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3738" y="1675606"/>
            <a:ext cx="7931150" cy="3046413"/>
          </a:xfrm>
        </p:spPr>
        <p:txBody>
          <a:bodyPr/>
          <a:lstStyle/>
          <a:p>
            <a:r>
              <a:rPr lang="de-DE" sz="1800" dirty="0"/>
              <a:t>Multiperspektivisches Format erhöht Aussagekraft</a:t>
            </a:r>
          </a:p>
          <a:p>
            <a:pPr marL="0" indent="0">
              <a:buNone/>
            </a:pPr>
            <a:endParaRPr lang="de-DE" sz="1800" dirty="0"/>
          </a:p>
          <a:p>
            <a:r>
              <a:rPr lang="de-DE" sz="1800" dirty="0"/>
              <a:t>Setting mit 10 </a:t>
            </a:r>
            <a:r>
              <a:rPr lang="de-DE" sz="1800" dirty="0" err="1"/>
              <a:t>TeilnehmerInnen</a:t>
            </a:r>
            <a:r>
              <a:rPr lang="de-DE" sz="1800" dirty="0"/>
              <a:t> passend</a:t>
            </a:r>
          </a:p>
          <a:p>
            <a:pPr marL="0" indent="0">
              <a:buNone/>
            </a:pPr>
            <a:endParaRPr lang="de-DE" sz="1800" dirty="0"/>
          </a:p>
          <a:p>
            <a:r>
              <a:rPr lang="de-DE" sz="1800" dirty="0"/>
              <a:t>Zeitrahmen erweitern</a:t>
            </a:r>
          </a:p>
          <a:p>
            <a:pPr marL="0" indent="0">
              <a:buNone/>
            </a:pPr>
            <a:endParaRPr lang="de-DE" sz="1800" dirty="0"/>
          </a:p>
          <a:p>
            <a:r>
              <a:rPr lang="de-DE" sz="1800" dirty="0"/>
              <a:t>Train-</a:t>
            </a:r>
            <a:r>
              <a:rPr lang="de-DE" sz="1800" dirty="0" err="1"/>
              <a:t>the</a:t>
            </a:r>
            <a:r>
              <a:rPr lang="de-DE" sz="1800" dirty="0"/>
              <a:t>-Trainer 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67413E8-4783-3C4D-BB51-7793DC4BF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8A3CA9-3FE6-4953-A318-9750A94AC74B}" type="slidenum">
              <a:rPr lang="de-DE" smtClean="0"/>
              <a:pPr>
                <a:defRPr/>
              </a:pPr>
              <a:t>36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75734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>
        <p:fade/>
      </p:transition>
    </mc:Choice>
    <mc:Fallback xmlns="">
      <p:transition advClick="0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000" dirty="0"/>
              <a:t>Literatur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83568" y="1131590"/>
            <a:ext cx="7931150" cy="3046413"/>
          </a:xfrm>
        </p:spPr>
        <p:txBody>
          <a:bodyPr/>
          <a:lstStyle/>
          <a:p>
            <a:r>
              <a:rPr lang="de-AT" sz="1050" dirty="0" err="1"/>
              <a:t>Chickering</a:t>
            </a:r>
            <a:r>
              <a:rPr lang="de-AT" sz="1050" dirty="0"/>
              <a:t>, A W/</a:t>
            </a:r>
            <a:r>
              <a:rPr lang="de-AT" sz="1050" dirty="0" err="1"/>
              <a:t>Gamson</a:t>
            </a:r>
            <a:r>
              <a:rPr lang="de-AT" sz="1050" dirty="0"/>
              <a:t>, Z. F. (1987): Seven </a:t>
            </a:r>
            <a:r>
              <a:rPr lang="de-AT" sz="1050" dirty="0" err="1"/>
              <a:t>Principles</a:t>
            </a:r>
            <a:r>
              <a:rPr lang="de-AT" sz="1050" dirty="0"/>
              <a:t> </a:t>
            </a:r>
            <a:r>
              <a:rPr lang="de-AT" sz="1050" dirty="0" err="1"/>
              <a:t>for</a:t>
            </a:r>
            <a:r>
              <a:rPr lang="de-AT" sz="1050" dirty="0"/>
              <a:t> </a:t>
            </a:r>
            <a:r>
              <a:rPr lang="de-AT" sz="1050" dirty="0" err="1"/>
              <a:t>Good</a:t>
            </a:r>
            <a:r>
              <a:rPr lang="de-AT" sz="1050" dirty="0"/>
              <a:t> Practice in </a:t>
            </a:r>
            <a:r>
              <a:rPr lang="de-AT" sz="1050" dirty="0" err="1"/>
              <a:t>Undergraduate</a:t>
            </a:r>
            <a:r>
              <a:rPr lang="de-AT" sz="1050" dirty="0"/>
              <a:t> Education AAHE Bulletin 39 (7), pp 3–7.</a:t>
            </a:r>
            <a:endParaRPr lang="de-DE" sz="1050" dirty="0"/>
          </a:p>
          <a:p>
            <a:r>
              <a:rPr lang="de-DE" sz="1050" dirty="0"/>
              <a:t>Dick, A. (1994): Vom unterrichtlichen Wissen zur Praxisreflexion. Bad Heilbrunn: </a:t>
            </a:r>
            <a:r>
              <a:rPr lang="de-DE" sz="1050" dirty="0" err="1"/>
              <a:t>Klinkhardt</a:t>
            </a:r>
            <a:r>
              <a:rPr lang="de-DE" sz="1050" dirty="0"/>
              <a:t>. </a:t>
            </a:r>
          </a:p>
          <a:p>
            <a:r>
              <a:rPr lang="de-DE" sz="1050" dirty="0"/>
              <a:t>Fichten, W./Wagener, U. (2005): Spiegelung in der Praxisreflexion. Journal </a:t>
            </a:r>
            <a:r>
              <a:rPr lang="de-DE" sz="1050" dirty="0" err="1"/>
              <a:t>für</a:t>
            </a:r>
            <a:r>
              <a:rPr lang="de-DE" sz="1050" dirty="0"/>
              <a:t> Lehrerinnen- und Lehrerbildung, 1, 47–52. </a:t>
            </a:r>
          </a:p>
          <a:p>
            <a:r>
              <a:rPr lang="de-DE" sz="1050" dirty="0"/>
              <a:t>Huber, L. (2004): Forschendes Lernen. 10 Thesen zum </a:t>
            </a:r>
            <a:r>
              <a:rPr lang="de-DE" sz="1050" dirty="0" err="1"/>
              <a:t>Verhältnis</a:t>
            </a:r>
            <a:r>
              <a:rPr lang="de-DE" sz="1050" dirty="0"/>
              <a:t> von Forschung und Lehre aus der Perspektive des Studiums. die Hochschule, 2, 29–49. </a:t>
            </a:r>
          </a:p>
          <a:p>
            <a:r>
              <a:rPr lang="de-AT" sz="1050" dirty="0"/>
              <a:t>Kuh, G</a:t>
            </a:r>
            <a:r>
              <a:rPr lang="de-DE" sz="1050" dirty="0"/>
              <a:t>.</a:t>
            </a:r>
            <a:r>
              <a:rPr lang="de-AT" sz="1050" dirty="0"/>
              <a:t> D</a:t>
            </a:r>
            <a:r>
              <a:rPr lang="de-DE" sz="1050" dirty="0"/>
              <a:t>.</a:t>
            </a:r>
            <a:r>
              <a:rPr lang="de-AT" sz="1050" dirty="0"/>
              <a:t> (2009a): </a:t>
            </a:r>
            <a:r>
              <a:rPr lang="de-AT" sz="1050" dirty="0" err="1"/>
              <a:t>What</a:t>
            </a:r>
            <a:r>
              <a:rPr lang="de-AT" sz="1050" dirty="0"/>
              <a:t> Student </a:t>
            </a:r>
            <a:r>
              <a:rPr lang="de-AT" sz="1050" dirty="0" err="1"/>
              <a:t>Affairs</a:t>
            </a:r>
            <a:r>
              <a:rPr lang="de-AT" sz="1050" dirty="0"/>
              <a:t> Professionals Need </a:t>
            </a:r>
            <a:r>
              <a:rPr lang="de-AT" sz="1050" dirty="0" err="1"/>
              <a:t>to</a:t>
            </a:r>
            <a:r>
              <a:rPr lang="de-AT" sz="1050" dirty="0"/>
              <a:t> </a:t>
            </a:r>
            <a:r>
              <a:rPr lang="de-AT" sz="1050" dirty="0" err="1"/>
              <a:t>Know</a:t>
            </a:r>
            <a:r>
              <a:rPr lang="de-AT" sz="1050" dirty="0"/>
              <a:t> </a:t>
            </a:r>
            <a:r>
              <a:rPr lang="de-AT" sz="1050" dirty="0" err="1"/>
              <a:t>about</a:t>
            </a:r>
            <a:r>
              <a:rPr lang="de-AT" sz="1050" dirty="0"/>
              <a:t> Student Engagement Journal </a:t>
            </a:r>
            <a:r>
              <a:rPr lang="de-AT" sz="1050" dirty="0" err="1"/>
              <a:t>of</a:t>
            </a:r>
            <a:r>
              <a:rPr lang="de-AT" sz="1050" dirty="0"/>
              <a:t> College Student Development 50 (6), pp 683–706.</a:t>
            </a:r>
            <a:endParaRPr lang="de-DE" sz="1050" dirty="0"/>
          </a:p>
          <a:p>
            <a:r>
              <a:rPr lang="de-DE" sz="1050" dirty="0"/>
              <a:t>Meyer, H.(2003): Skizze eines Stufenmodells zur Analyse von Forschungskompetenz. In: </a:t>
            </a:r>
            <a:r>
              <a:rPr lang="de-DE" sz="1050" dirty="0" err="1"/>
              <a:t>Obolenski</a:t>
            </a:r>
            <a:r>
              <a:rPr lang="de-DE" sz="1050" dirty="0"/>
              <a:t>/Meyer, 99–115. </a:t>
            </a:r>
          </a:p>
          <a:p>
            <a:r>
              <a:rPr lang="de-AT" sz="1050" dirty="0"/>
              <a:t>Pascarella, E. T./</a:t>
            </a:r>
            <a:r>
              <a:rPr lang="de-AT" sz="1050" dirty="0" err="1"/>
              <a:t>Terenzini</a:t>
            </a:r>
            <a:r>
              <a:rPr lang="de-AT" sz="1050" dirty="0"/>
              <a:t>, P. T. (2005): </a:t>
            </a:r>
            <a:r>
              <a:rPr lang="de-AT" sz="1050" dirty="0" err="1"/>
              <a:t>How</a:t>
            </a:r>
            <a:r>
              <a:rPr lang="de-AT" sz="1050" dirty="0"/>
              <a:t> College. </a:t>
            </a:r>
            <a:r>
              <a:rPr lang="de-AT" sz="1050" dirty="0" err="1"/>
              <a:t>Affects</a:t>
            </a:r>
            <a:r>
              <a:rPr lang="de-AT" sz="1050" dirty="0"/>
              <a:t> </a:t>
            </a:r>
            <a:r>
              <a:rPr lang="de-AT" sz="1050" dirty="0" err="1"/>
              <a:t>Students</a:t>
            </a:r>
            <a:r>
              <a:rPr lang="de-AT" sz="1050" dirty="0"/>
              <a:t> : A Third </a:t>
            </a:r>
            <a:r>
              <a:rPr lang="de-AT" sz="1050" dirty="0" err="1"/>
              <a:t>Decade</a:t>
            </a:r>
            <a:r>
              <a:rPr lang="de-AT" sz="1050" dirty="0"/>
              <a:t> </a:t>
            </a:r>
            <a:r>
              <a:rPr lang="de-AT" sz="1050" dirty="0" err="1"/>
              <a:t>of</a:t>
            </a:r>
            <a:r>
              <a:rPr lang="de-AT" sz="1050" dirty="0"/>
              <a:t> Research. San Francisco: John. </a:t>
            </a:r>
            <a:r>
              <a:rPr lang="de-AT" sz="1050" dirty="0" err="1"/>
              <a:t>Wiley</a:t>
            </a:r>
            <a:r>
              <a:rPr lang="de-AT" sz="1050" dirty="0"/>
              <a:t> </a:t>
            </a:r>
            <a:r>
              <a:rPr lang="de-AT" sz="1050" dirty="0" err="1"/>
              <a:t>and</a:t>
            </a:r>
            <a:r>
              <a:rPr lang="de-AT" sz="1050" dirty="0"/>
              <a:t> </a:t>
            </a:r>
            <a:r>
              <a:rPr lang="de-AT" sz="1050" dirty="0" err="1"/>
              <a:t>Sons</a:t>
            </a:r>
            <a:r>
              <a:rPr lang="de-AT" sz="1050" dirty="0"/>
              <a:t>.</a:t>
            </a:r>
            <a:endParaRPr lang="de-DE" sz="1050" dirty="0"/>
          </a:p>
          <a:p>
            <a:r>
              <a:rPr lang="de-DE" sz="1050" dirty="0"/>
              <a:t>Rindermann, H. (1998): Das Münchner multifaktorielle Modell der Lehrveranstaltungsqualität: Entwicklung, Begründung und Überprüfung. Beiträge zur Hochschulforschung, 3, 189- 224. </a:t>
            </a:r>
          </a:p>
          <a:p>
            <a:r>
              <a:rPr lang="de-DE" sz="1050" dirty="0"/>
              <a:t>Rindermann, H. (2007): Lehrevaluation. Einführung und Überblick zu Forschung und Praxis der Lehrveranstaltungsevaluation an Hochschulen mit einem Beitrag zur Evaluation computerbasierten Unterrichts. Landau: Verlag Empirische Pädagogik.</a:t>
            </a:r>
          </a:p>
          <a:p>
            <a:r>
              <a:rPr lang="de-DE" sz="1050" dirty="0" err="1"/>
              <a:t>Tietze,K</a:t>
            </a:r>
            <a:r>
              <a:rPr lang="de-DE" sz="1050" dirty="0"/>
              <a:t>.-O. (2010): WirkprozesseundpersonenbezogenenWirkungenvonkollegialerBeratung. Theoretische </a:t>
            </a:r>
            <a:r>
              <a:rPr lang="de-DE" sz="1050" dirty="0" err="1"/>
              <a:t>Entwürfe</a:t>
            </a:r>
            <a:r>
              <a:rPr lang="de-DE" sz="1050" dirty="0"/>
              <a:t> und empirische Forschung. Wiesbaden: Verlag </a:t>
            </a:r>
            <a:r>
              <a:rPr lang="de-DE" sz="1050" dirty="0" err="1"/>
              <a:t>für</a:t>
            </a:r>
            <a:r>
              <a:rPr lang="de-DE" sz="1050" dirty="0"/>
              <a:t> Sozialwissenschaften. </a:t>
            </a:r>
          </a:p>
          <a:p>
            <a:pPr marL="0" indent="0">
              <a:buNone/>
            </a:pPr>
            <a:r>
              <a:rPr lang="de-DE" sz="1200" dirty="0"/>
              <a:t>. </a:t>
            </a:r>
          </a:p>
          <a:p>
            <a:endParaRPr lang="de-DE" sz="1400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8A3CA9-3FE6-4953-A318-9750A94AC74B}" type="slidenum">
              <a:rPr lang="de-DE" smtClean="0"/>
              <a:pPr>
                <a:defRPr/>
              </a:pPr>
              <a:t>37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76727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>
        <p:fade/>
      </p:transition>
    </mc:Choice>
    <mc:Fallback xmlns="">
      <p:transition advClick="0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339502"/>
            <a:ext cx="6779096" cy="539750"/>
          </a:xfrm>
        </p:spPr>
        <p:txBody>
          <a:bodyPr/>
          <a:lstStyle/>
          <a:p>
            <a:r>
              <a:rPr lang="de-AT" sz="2400" dirty="0"/>
              <a:t>Ziele hochschuldidaktischer Weiterbildung</a:t>
            </a:r>
            <a:endParaRPr lang="de-DE" sz="24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71538" y="1347614"/>
            <a:ext cx="7931150" cy="3046413"/>
          </a:xfrm>
        </p:spPr>
        <p:txBody>
          <a:bodyPr/>
          <a:lstStyle/>
          <a:p>
            <a:pPr marL="214313" indent="-214313">
              <a:lnSpc>
                <a:spcPct val="150000"/>
              </a:lnSpc>
              <a:buFont typeface="Arial" charset="0"/>
              <a:buChar char="•"/>
            </a:pPr>
            <a:r>
              <a:rPr lang="de-AT" sz="2000" b="1" dirty="0"/>
              <a:t>Makroebene:</a:t>
            </a:r>
            <a:r>
              <a:rPr lang="de-AT" sz="2000" dirty="0"/>
              <a:t>	Generelle Verbesserung der Lehre</a:t>
            </a:r>
          </a:p>
          <a:p>
            <a:pPr>
              <a:lnSpc>
                <a:spcPct val="150000"/>
              </a:lnSpc>
            </a:pPr>
            <a:endParaRPr lang="de-AT" sz="1000" dirty="0"/>
          </a:p>
          <a:p>
            <a:pPr marL="214313" indent="-214313">
              <a:lnSpc>
                <a:spcPct val="150000"/>
              </a:lnSpc>
              <a:buFont typeface="Arial" charset="0"/>
              <a:buChar char="•"/>
            </a:pPr>
            <a:r>
              <a:rPr lang="de-AT" sz="2000" b="1" dirty="0" err="1"/>
              <a:t>Mesoebene</a:t>
            </a:r>
            <a:r>
              <a:rPr lang="de-AT" sz="2000" b="1" dirty="0"/>
              <a:t>:</a:t>
            </a:r>
            <a:r>
              <a:rPr lang="de-AT" sz="2000" dirty="0"/>
              <a:t>	Erweiterung der pädagogischen Professionalität von</a:t>
            </a:r>
            <a:br>
              <a:rPr lang="de-AT" sz="2000" dirty="0"/>
            </a:br>
            <a:r>
              <a:rPr lang="de-AT" sz="2000" dirty="0"/>
              <a:t>				Lehrenden </a:t>
            </a:r>
          </a:p>
          <a:p>
            <a:pPr>
              <a:lnSpc>
                <a:spcPct val="150000"/>
              </a:lnSpc>
            </a:pPr>
            <a:endParaRPr lang="de-AT" sz="1000" dirty="0"/>
          </a:p>
          <a:p>
            <a:pPr marL="214313" indent="-214313">
              <a:lnSpc>
                <a:spcPct val="150000"/>
              </a:lnSpc>
              <a:buFont typeface="Arial" charset="0"/>
              <a:buChar char="•"/>
            </a:pPr>
            <a:r>
              <a:rPr lang="de-AT" sz="2000" b="1" dirty="0"/>
              <a:t>Mikroebene:</a:t>
            </a:r>
            <a:r>
              <a:rPr lang="de-AT" sz="2000" dirty="0"/>
              <a:t>	Individuelles Lehrhandeln und konkrete Lehr-					Lerndesign </a:t>
            </a:r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8A3CA9-3FE6-4953-A318-9750A94AC74B}" type="slidenum">
              <a:rPr lang="de-DE" smtClean="0"/>
              <a:pPr>
                <a:defRPr/>
              </a:pPr>
              <a:t>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04757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>
        <p:fade/>
      </p:transition>
    </mc:Choice>
    <mc:Fallback xmlns="">
      <p:transition advClick="0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7504" y="597464"/>
            <a:ext cx="8335144" cy="539750"/>
          </a:xfrm>
        </p:spPr>
        <p:txBody>
          <a:bodyPr/>
          <a:lstStyle/>
          <a:p>
            <a:r>
              <a:rPr lang="de-DE" sz="2400" dirty="0"/>
              <a:t>Hochschuldidaktische Weiterbildung als Schnittmenge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8A3CA9-3FE6-4953-A318-9750A94AC74B}" type="slidenum">
              <a:rPr lang="de-DE" smtClean="0"/>
              <a:pPr>
                <a:defRPr/>
              </a:pPr>
              <a:t>5</a:t>
            </a:fld>
            <a:endParaRPr lang="de-DE" dirty="0"/>
          </a:p>
        </p:txBody>
      </p:sp>
      <p:graphicFrame>
        <p:nvGraphicFramePr>
          <p:cNvPr id="5" name="Inhaltsplatzhalter 4">
            <a:extLst>
              <a:ext uri="{FF2B5EF4-FFF2-40B4-BE49-F238E27FC236}">
                <a16:creationId xmlns:a16="http://schemas.microsoft.com/office/drawing/2014/main" id="{F7317253-FA6F-A54C-A8C8-E80769A9023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0113934"/>
              </p:ext>
            </p:extLst>
          </p:nvPr>
        </p:nvGraphicFramePr>
        <p:xfrm>
          <a:off x="689792" y="1347614"/>
          <a:ext cx="7842648" cy="30241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92907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>
        <p:fade/>
      </p:transition>
    </mc:Choice>
    <mc:Fallback xmlns="">
      <p:transition advClick="0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3528" y="411510"/>
            <a:ext cx="6779096" cy="539750"/>
          </a:xfrm>
        </p:spPr>
        <p:txBody>
          <a:bodyPr/>
          <a:lstStyle/>
          <a:p>
            <a:r>
              <a:rPr lang="de-AT" sz="2400" dirty="0"/>
              <a:t>Was brauchen Lehrende für die Entwicklung ihrer Lehrkompetenz?</a:t>
            </a:r>
            <a:endParaRPr lang="de-DE" sz="24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15616" y="1675606"/>
            <a:ext cx="7931150" cy="3046413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de-AT" sz="2000" dirty="0"/>
              <a:t>Kollegiale Kontakte und temporäre Unterstützung </a:t>
            </a:r>
            <a:endParaRPr lang="de-DE" sz="2000" dirty="0"/>
          </a:p>
          <a:p>
            <a:pPr>
              <a:buFont typeface="Wingdings" pitchFamily="2" charset="2"/>
              <a:buChar char="§"/>
            </a:pPr>
            <a:r>
              <a:rPr lang="de-AT" sz="2000" dirty="0"/>
              <a:t>Kommunikation über Lehre in den Arbeitsbereichen</a:t>
            </a:r>
            <a:endParaRPr lang="de-DE" sz="2000" dirty="0"/>
          </a:p>
          <a:p>
            <a:pPr>
              <a:buFont typeface="Wingdings" pitchFamily="2" charset="2"/>
              <a:buChar char="§"/>
            </a:pPr>
            <a:r>
              <a:rPr lang="de-AT" sz="2000" dirty="0" err="1"/>
              <a:t>Benefits</a:t>
            </a:r>
            <a:r>
              <a:rPr lang="de-AT" sz="2000" dirty="0"/>
              <a:t> für gute Lehre in Hinblick auf die eigene Karriere</a:t>
            </a:r>
            <a:endParaRPr lang="de-DE" sz="2000" dirty="0"/>
          </a:p>
          <a:p>
            <a:pPr>
              <a:buFont typeface="Wingdings" pitchFamily="2" charset="2"/>
              <a:buChar char="§"/>
            </a:pPr>
            <a:r>
              <a:rPr lang="de-AT" sz="2000" dirty="0" err="1"/>
              <a:t>Didaktikfortbildungen</a:t>
            </a:r>
            <a:r>
              <a:rPr lang="de-AT" sz="2000" dirty="0"/>
              <a:t> oder Weiterbildungsangebote</a:t>
            </a:r>
            <a:endParaRPr lang="de-DE" sz="2000" dirty="0"/>
          </a:p>
          <a:p>
            <a:pPr>
              <a:buFont typeface="Wingdings" pitchFamily="2" charset="2"/>
              <a:buChar char="§"/>
            </a:pPr>
            <a:r>
              <a:rPr lang="de-AT" sz="2000" dirty="0"/>
              <a:t>Informelle und non-formale Begegnungs- und Unterstützungsmöglichkeiten</a:t>
            </a:r>
            <a:endParaRPr lang="de-AT" sz="1800" dirty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8A3CA9-3FE6-4953-A318-9750A94AC74B}" type="slidenum">
              <a:rPr lang="de-DE" smtClean="0"/>
              <a:pPr>
                <a:defRPr/>
              </a:pPr>
              <a:t>6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46676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>
        <p:fade/>
      </p:transition>
    </mc:Choice>
    <mc:Fallback xmlns="">
      <p:transition advClick="0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3528" y="411510"/>
            <a:ext cx="6779096" cy="539750"/>
          </a:xfrm>
        </p:spPr>
        <p:txBody>
          <a:bodyPr/>
          <a:lstStyle/>
          <a:p>
            <a:r>
              <a:rPr lang="de-AT" sz="2400" dirty="0"/>
              <a:t>Definition Kollegiale Hospitation</a:t>
            </a:r>
            <a:endParaRPr lang="de-DE" sz="24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8A3CA9-3FE6-4953-A318-9750A94AC74B}" type="slidenum">
              <a:rPr lang="de-DE" smtClean="0"/>
              <a:pPr>
                <a:defRPr/>
              </a:pPr>
              <a:t>7</a:t>
            </a:fld>
            <a:endParaRPr lang="de-DE" dirty="0"/>
          </a:p>
        </p:txBody>
      </p:sp>
      <p:sp>
        <p:nvSpPr>
          <p:cNvPr id="5" name="Untertitel 1">
            <a:extLst>
              <a:ext uri="{FF2B5EF4-FFF2-40B4-BE49-F238E27FC236}">
                <a16:creationId xmlns:a16="http://schemas.microsoft.com/office/drawing/2014/main" id="{87FCE740-7A59-3349-BD57-786B4BC14B04}"/>
              </a:ext>
            </a:extLst>
          </p:cNvPr>
          <p:cNvSpPr txBox="1">
            <a:spLocks/>
          </p:cNvSpPr>
          <p:nvPr/>
        </p:nvSpPr>
        <p:spPr bwMode="auto">
          <a:xfrm>
            <a:off x="1187624" y="1614370"/>
            <a:ext cx="6696744" cy="2970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A0003C"/>
              </a:buClr>
              <a:buSzPct val="100000"/>
              <a:buFont typeface="Wingdings" pitchFamily="2" charset="2"/>
              <a:buChar char=""/>
              <a:defRPr lang="de-DE" sz="2800">
                <a:solidFill>
                  <a:srgbClr val="333333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19BA0"/>
              </a:buClr>
              <a:buFont typeface="Wingdings" pitchFamily="2" charset="2"/>
              <a:buChar char="n"/>
              <a:defRPr lang="de-DE" sz="2000">
                <a:solidFill>
                  <a:srgbClr val="333333"/>
                </a:solidFill>
                <a:latin typeface="+mn-lt"/>
                <a:cs typeface="+mn-cs"/>
              </a:defRPr>
            </a:lvl2pPr>
            <a:lvl3pPr marL="11430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19BA0"/>
              </a:buClr>
              <a:buSzPct val="80000"/>
              <a:buFont typeface="Wingdings" pitchFamily="2" charset="2"/>
              <a:buChar char=""/>
              <a:defRPr lang="de-DE" sz="1800">
                <a:solidFill>
                  <a:srgbClr val="333333"/>
                </a:solidFill>
                <a:latin typeface="+mn-lt"/>
                <a:cs typeface="+mn-cs"/>
              </a:defRPr>
            </a:lvl3pPr>
            <a:lvl4pPr marL="16002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A0003C"/>
              </a:buClr>
              <a:buSzPct val="80000"/>
              <a:buFont typeface="Wingdings" pitchFamily="2" charset="2"/>
              <a:buChar char=""/>
              <a:defRPr lang="de-DE" sz="1600">
                <a:solidFill>
                  <a:srgbClr val="333333"/>
                </a:solidFill>
                <a:latin typeface="+mn-lt"/>
                <a:cs typeface="+mn-cs"/>
              </a:defRPr>
            </a:lvl4pPr>
            <a:lvl5pPr marL="20574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Wingdings" pitchFamily="2" charset="2"/>
              <a:buChar char=""/>
              <a:defRPr lang="de-DE" sz="1400">
                <a:solidFill>
                  <a:srgbClr val="333333"/>
                </a:solidFill>
                <a:latin typeface="+mn-lt"/>
                <a:cs typeface="+mn-cs"/>
              </a:defRPr>
            </a:lvl5pPr>
            <a:lvl6pPr marL="25146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B1235"/>
              </a:buClr>
              <a:buFont typeface="Arial" pitchFamily="34" charset="0"/>
              <a:buChar char="□"/>
              <a:defRPr sz="2000">
                <a:solidFill>
                  <a:srgbClr val="7F7F7F"/>
                </a:solidFill>
                <a:latin typeface="+mn-lt"/>
                <a:cs typeface="+mn-cs"/>
              </a:defRPr>
            </a:lvl6pPr>
            <a:lvl7pPr marL="29718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B1235"/>
              </a:buClr>
              <a:buFont typeface="Arial" pitchFamily="34" charset="0"/>
              <a:buChar char="□"/>
              <a:defRPr sz="2000">
                <a:solidFill>
                  <a:srgbClr val="7F7F7F"/>
                </a:solidFill>
                <a:latin typeface="+mn-lt"/>
                <a:cs typeface="+mn-cs"/>
              </a:defRPr>
            </a:lvl7pPr>
            <a:lvl8pPr marL="34290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B1235"/>
              </a:buClr>
              <a:buFont typeface="Arial" pitchFamily="34" charset="0"/>
              <a:buChar char="□"/>
              <a:defRPr sz="2000">
                <a:solidFill>
                  <a:srgbClr val="7F7F7F"/>
                </a:solidFill>
                <a:latin typeface="+mn-lt"/>
                <a:cs typeface="+mn-cs"/>
              </a:defRPr>
            </a:lvl8pPr>
            <a:lvl9pPr marL="38862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B1235"/>
              </a:buClr>
              <a:buFont typeface="Arial" pitchFamily="34" charset="0"/>
              <a:buChar char="□"/>
              <a:defRPr sz="2000">
                <a:solidFill>
                  <a:srgbClr val="7F7F7F"/>
                </a:solidFill>
                <a:latin typeface="+mn-lt"/>
                <a:cs typeface="+mn-cs"/>
              </a:defRPr>
            </a:lvl9pPr>
          </a:lstStyle>
          <a:p>
            <a:pPr marL="0" indent="0" algn="just">
              <a:lnSpc>
                <a:spcPct val="150000"/>
              </a:lnSpc>
              <a:buNone/>
            </a:pPr>
            <a:r>
              <a:rPr lang="de-AT" sz="1600" kern="0" dirty="0"/>
              <a:t>Die Kollegiale Hospitation ist eine </a:t>
            </a:r>
            <a:r>
              <a:rPr lang="de-AT" sz="1600" b="1" kern="0" dirty="0"/>
              <a:t>nach einem konkreten Ablaufplan</a:t>
            </a:r>
            <a:r>
              <a:rPr lang="de-AT" sz="1600" kern="0" dirty="0"/>
              <a:t> durchgeführte Maßnahme hochschuldidaktischer Weiterbildung für Lehrende, die durch die </a:t>
            </a:r>
            <a:r>
              <a:rPr lang="de-AT" sz="1600" b="1" kern="0" dirty="0"/>
              <a:t>wechselseitige Beobachtung und Beratung </a:t>
            </a:r>
            <a:r>
              <a:rPr lang="de-AT" sz="1600" kern="0" dirty="0"/>
              <a:t>von </a:t>
            </a:r>
            <a:r>
              <a:rPr lang="de-AT" sz="1600" kern="0" dirty="0" err="1"/>
              <a:t>KollegInnen</a:t>
            </a:r>
            <a:r>
              <a:rPr lang="de-AT" sz="1600" kern="0" dirty="0"/>
              <a:t> </a:t>
            </a:r>
            <a:r>
              <a:rPr lang="de-AT" sz="1600" b="1" kern="0" dirty="0"/>
              <a:t>direkt an der Berufspraxis </a:t>
            </a:r>
            <a:r>
              <a:rPr lang="de-AT" sz="1600" kern="0" dirty="0"/>
              <a:t>ansetzt und dabei die </a:t>
            </a:r>
            <a:r>
              <a:rPr lang="de-AT" sz="1600" b="1" kern="0" dirty="0"/>
              <a:t>Lehrerfahrungen</a:t>
            </a:r>
            <a:r>
              <a:rPr lang="de-AT" sz="1600" kern="0" dirty="0"/>
              <a:t> und die Gesamtheit der </a:t>
            </a:r>
            <a:r>
              <a:rPr lang="de-AT" sz="1600" b="1" kern="0" dirty="0"/>
              <a:t>Lehrkompetenzen</a:t>
            </a:r>
            <a:r>
              <a:rPr lang="de-AT" sz="1600" kern="0" dirty="0"/>
              <a:t> als </a:t>
            </a:r>
            <a:r>
              <a:rPr lang="de-AT" sz="1600" b="1" kern="0" dirty="0"/>
              <a:t>Ressource für die alltägliche Lehrpraxis</a:t>
            </a:r>
            <a:r>
              <a:rPr lang="de-AT" sz="1600" kern="0" dirty="0"/>
              <a:t> nutzt. </a:t>
            </a:r>
          </a:p>
          <a:p>
            <a:pPr marL="0" indent="0" algn="r">
              <a:buNone/>
            </a:pPr>
            <a:r>
              <a:rPr lang="de-AT" sz="1200" dirty="0"/>
              <a:t>(Pascarella &amp; </a:t>
            </a:r>
            <a:r>
              <a:rPr lang="de-AT" sz="1200" dirty="0" err="1"/>
              <a:t>Terenzini</a:t>
            </a:r>
            <a:r>
              <a:rPr lang="de-AT" sz="1200" dirty="0"/>
              <a:t>, 2005) </a:t>
            </a:r>
          </a:p>
          <a:p>
            <a:pPr marL="0" indent="0">
              <a:buNone/>
            </a:pPr>
            <a:endParaRPr lang="de-AT" sz="1350" kern="0" dirty="0"/>
          </a:p>
        </p:txBody>
      </p:sp>
    </p:spTree>
    <p:extLst>
      <p:ext uri="{BB962C8B-B14F-4D97-AF65-F5344CB8AC3E}">
        <p14:creationId xmlns:p14="http://schemas.microsoft.com/office/powerpoint/2010/main" val="2373147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>
        <p:fade/>
      </p:transition>
    </mc:Choice>
    <mc:Fallback xmlns="">
      <p:transition advClick="0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3528" y="411510"/>
            <a:ext cx="6779096" cy="539750"/>
          </a:xfrm>
        </p:spPr>
        <p:txBody>
          <a:bodyPr/>
          <a:lstStyle/>
          <a:p>
            <a:r>
              <a:rPr lang="de-DE" sz="2400" dirty="0"/>
              <a:t>Zyklische Phasen der Kollegialen Hospitation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8A3CA9-3FE6-4953-A318-9750A94AC74B}" type="slidenum">
              <a:rPr lang="de-DE" smtClean="0"/>
              <a:pPr>
                <a:defRPr/>
              </a:pPr>
              <a:t>8</a:t>
            </a:fld>
            <a:endParaRPr lang="de-DE" dirty="0"/>
          </a:p>
        </p:txBody>
      </p:sp>
      <p:pic>
        <p:nvPicPr>
          <p:cNvPr id="6" name="Picture 2" descr="page6image1776288">
            <a:extLst>
              <a:ext uri="{FF2B5EF4-FFF2-40B4-BE49-F238E27FC236}">
                <a16:creationId xmlns:a16="http://schemas.microsoft.com/office/drawing/2014/main" id="{3A61D489-F7CF-C645-8EAC-3FEF4BF83CE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087"/>
          <a:stretch/>
        </p:blipFill>
        <p:spPr bwMode="auto">
          <a:xfrm>
            <a:off x="2483768" y="1131590"/>
            <a:ext cx="4472403" cy="31326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C88280DC-3D3E-C448-9EBD-2A31E4333F3F}"/>
              </a:ext>
            </a:extLst>
          </p:cNvPr>
          <p:cNvSpPr txBox="1"/>
          <p:nvPr/>
        </p:nvSpPr>
        <p:spPr>
          <a:xfrm>
            <a:off x="6228184" y="4260798"/>
            <a:ext cx="266611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defTabSz="457200">
              <a:spcBef>
                <a:spcPct val="20000"/>
              </a:spcBef>
              <a:buClr>
                <a:srgbClr val="A0003C"/>
              </a:buClr>
              <a:buSzPct val="100000"/>
            </a:pPr>
            <a:r>
              <a:rPr lang="de-DE" sz="1200" dirty="0">
                <a:solidFill>
                  <a:srgbClr val="333333"/>
                </a:solidFill>
                <a:latin typeface="+mn-lt"/>
                <a:cs typeface="+mn-cs"/>
              </a:rPr>
              <a:t>(</a:t>
            </a:r>
            <a:r>
              <a:rPr lang="de-DE" sz="1200" dirty="0" err="1">
                <a:solidFill>
                  <a:srgbClr val="333333"/>
                </a:solidFill>
                <a:latin typeface="+mn-lt"/>
                <a:cs typeface="+mn-cs"/>
              </a:rPr>
              <a:t>Mikula</a:t>
            </a:r>
            <a:r>
              <a:rPr lang="de-DE" sz="1200" dirty="0">
                <a:solidFill>
                  <a:srgbClr val="333333"/>
                </a:solidFill>
                <a:latin typeface="+mn-lt"/>
                <a:cs typeface="+mn-cs"/>
              </a:rPr>
              <a:t> R. und </a:t>
            </a:r>
            <a:r>
              <a:rPr lang="de-DE" sz="1200" dirty="0" err="1">
                <a:solidFill>
                  <a:srgbClr val="333333"/>
                </a:solidFill>
                <a:latin typeface="+mn-lt"/>
                <a:cs typeface="+mn-cs"/>
              </a:rPr>
              <a:t>Koreimann</a:t>
            </a:r>
            <a:r>
              <a:rPr lang="de-DE" sz="1200" dirty="0">
                <a:solidFill>
                  <a:srgbClr val="333333"/>
                </a:solidFill>
                <a:latin typeface="+mn-lt"/>
                <a:cs typeface="+mn-cs"/>
              </a:rPr>
              <a:t>, A., 2012)</a:t>
            </a:r>
          </a:p>
        </p:txBody>
      </p:sp>
    </p:spTree>
    <p:extLst>
      <p:ext uri="{BB962C8B-B14F-4D97-AF65-F5344CB8AC3E}">
        <p14:creationId xmlns:p14="http://schemas.microsoft.com/office/powerpoint/2010/main" val="3017097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>
        <p:fade/>
      </p:transition>
    </mc:Choice>
    <mc:Fallback xmlns="">
      <p:transition advClick="0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49238"/>
            <a:ext cx="6275040" cy="539750"/>
          </a:xfrm>
        </p:spPr>
        <p:txBody>
          <a:bodyPr/>
          <a:lstStyle/>
          <a:p>
            <a:r>
              <a:rPr lang="de-DE" sz="2400" dirty="0"/>
              <a:t>Was nehmen kollegiale Hospitationen in den Blick?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979712" y="1693908"/>
            <a:ext cx="7931150" cy="3046413"/>
          </a:xfrm>
        </p:spPr>
        <p:txBody>
          <a:bodyPr/>
          <a:lstStyle/>
          <a:p>
            <a:r>
              <a:rPr lang="de-DE" sz="2000" dirty="0"/>
              <a:t>Rahmenbedingungen</a:t>
            </a:r>
          </a:p>
          <a:p>
            <a:r>
              <a:rPr lang="de-DE" sz="2000" dirty="0"/>
              <a:t>Studierende</a:t>
            </a:r>
          </a:p>
          <a:p>
            <a:r>
              <a:rPr lang="de-DE" sz="2000" dirty="0"/>
              <a:t>Spezifische Praktiken</a:t>
            </a:r>
          </a:p>
          <a:p>
            <a:r>
              <a:rPr lang="de-DE" sz="2000" dirty="0"/>
              <a:t>Soziale Dynamiken</a:t>
            </a:r>
          </a:p>
          <a:p>
            <a:r>
              <a:rPr lang="de-DE" sz="2000" dirty="0"/>
              <a:t>Prozessverläufe</a:t>
            </a:r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8A3CA9-3FE6-4953-A318-9750A94AC74B}" type="slidenum">
              <a:rPr lang="de-DE" smtClean="0"/>
              <a:pPr>
                <a:defRPr/>
              </a:pPr>
              <a:t>9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74039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>
        <p:fade/>
      </p:transition>
    </mc:Choice>
    <mc:Fallback xmlns="">
      <p:transition advClick="0">
        <p:fade/>
      </p:transition>
    </mc:Fallback>
  </mc:AlternateContent>
</p:sld>
</file>

<file path=ppt/theme/theme1.xml><?xml version="1.0" encoding="utf-8"?>
<a:theme xmlns:a="http://schemas.openxmlformats.org/drawingml/2006/main" name="Vetmeduni_Vienna_PowerPoint_16_9">
  <a:themeElements>
    <a:clrScheme name="Vetmeduni Vienna">
      <a:dk1>
        <a:srgbClr val="333333"/>
      </a:dk1>
      <a:lt1>
        <a:srgbClr val="FFFFFF"/>
      </a:lt1>
      <a:dk2>
        <a:srgbClr val="A0003C"/>
      </a:dk2>
      <a:lt2>
        <a:srgbClr val="919BA0"/>
      </a:lt2>
      <a:accent1>
        <a:srgbClr val="A0003C"/>
      </a:accent1>
      <a:accent2>
        <a:srgbClr val="919BA0"/>
      </a:accent2>
      <a:accent3>
        <a:srgbClr val="0076BD"/>
      </a:accent3>
      <a:accent4>
        <a:srgbClr val="007A61"/>
      </a:accent4>
      <a:accent5>
        <a:srgbClr val="F6A800"/>
      </a:accent5>
      <a:accent6>
        <a:srgbClr val="E75113"/>
      </a:accent6>
      <a:hlink>
        <a:srgbClr val="0076BD"/>
      </a:hlink>
      <a:folHlink>
        <a:srgbClr val="A0003C"/>
      </a:folHlink>
    </a:clrScheme>
    <a:fontScheme name="Office-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-Design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Vetmeduni Vienna">
      <a:dk1>
        <a:srgbClr val="333333"/>
      </a:dk1>
      <a:lt1>
        <a:srgbClr val="FFFFFF"/>
      </a:lt1>
      <a:dk2>
        <a:srgbClr val="A0003C"/>
      </a:dk2>
      <a:lt2>
        <a:srgbClr val="9196A0"/>
      </a:lt2>
      <a:accent1>
        <a:srgbClr val="A0003C"/>
      </a:accent1>
      <a:accent2>
        <a:srgbClr val="9196A0"/>
      </a:accent2>
      <a:accent3>
        <a:srgbClr val="0076BD"/>
      </a:accent3>
      <a:accent4>
        <a:srgbClr val="007A61"/>
      </a:accent4>
      <a:accent5>
        <a:srgbClr val="F6A800"/>
      </a:accent5>
      <a:accent6>
        <a:srgbClr val="E75113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Vetmeduni Vienna">
      <a:dk1>
        <a:srgbClr val="333333"/>
      </a:dk1>
      <a:lt1>
        <a:srgbClr val="FFFFFF"/>
      </a:lt1>
      <a:dk2>
        <a:srgbClr val="A0003C"/>
      </a:dk2>
      <a:lt2>
        <a:srgbClr val="9196A0"/>
      </a:lt2>
      <a:accent1>
        <a:srgbClr val="A0003C"/>
      </a:accent1>
      <a:accent2>
        <a:srgbClr val="9196A0"/>
      </a:accent2>
      <a:accent3>
        <a:srgbClr val="0076BD"/>
      </a:accent3>
      <a:accent4>
        <a:srgbClr val="007A61"/>
      </a:accent4>
      <a:accent5>
        <a:srgbClr val="F6A800"/>
      </a:accent5>
      <a:accent6>
        <a:srgbClr val="E75113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Vetmeduni_Vienna_PowerPoint_16_9</Template>
  <TotalTime>0</TotalTime>
  <Words>1060</Words>
  <Application>Microsoft Macintosh PowerPoint</Application>
  <PresentationFormat>Bildschirmpräsentation (16:9)</PresentationFormat>
  <Paragraphs>247</Paragraphs>
  <Slides>37</Slides>
  <Notes>3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37</vt:i4>
      </vt:variant>
    </vt:vector>
  </HeadingPairs>
  <TitlesOfParts>
    <vt:vector size="41" baseType="lpstr">
      <vt:lpstr>Arial</vt:lpstr>
      <vt:lpstr>Lucida Grande</vt:lpstr>
      <vt:lpstr>Wingdings</vt:lpstr>
      <vt:lpstr>Vetmeduni_Vienna_PowerPoint_16_9</vt:lpstr>
      <vt:lpstr>Jahresrückblick Kollegiale Hospitation</vt:lpstr>
      <vt:lpstr>PowerPoint-Präsentation</vt:lpstr>
      <vt:lpstr>Wie die Hochschullehre in den Blick geriet</vt:lpstr>
      <vt:lpstr>Ziele hochschuldidaktischer Weiterbildung</vt:lpstr>
      <vt:lpstr>Hochschuldidaktische Weiterbildung als Schnittmenge </vt:lpstr>
      <vt:lpstr>Was brauchen Lehrende für die Entwicklung ihrer Lehrkompetenz?</vt:lpstr>
      <vt:lpstr>Definition Kollegiale Hospitation</vt:lpstr>
      <vt:lpstr>Zyklische Phasen der Kollegialen Hospitation</vt:lpstr>
      <vt:lpstr>Was nehmen kollegiale Hospitationen in den Blick?</vt:lpstr>
      <vt:lpstr>Was nehmen kollegiale Hospitationen in den Blick?</vt:lpstr>
      <vt:lpstr>PowerPoint-Präsentation</vt:lpstr>
      <vt:lpstr>Vorzüge Kollegialer Hospitation</vt:lpstr>
      <vt:lpstr>Kompetenzgewinn in der Lehrprofessionalität</vt:lpstr>
      <vt:lpstr>Was braucht kollegiale Hospitation?</vt:lpstr>
      <vt:lpstr>Fokussierte Beobachtung</vt:lpstr>
      <vt:lpstr>Beobachtungsfokus</vt:lpstr>
      <vt:lpstr>Jahresrückblick</vt:lpstr>
      <vt:lpstr>Multiperspektivische Fokussierung</vt:lpstr>
      <vt:lpstr>Überblick</vt:lpstr>
      <vt:lpstr>Bildung von Tandempaaren</vt:lpstr>
      <vt:lpstr>Festlegung der Ziele der Kollegialen Hospitation</vt:lpstr>
      <vt:lpstr>Vorbesprechung der Kollegialen Hospitation</vt:lpstr>
      <vt:lpstr>Durchführung der Kollegialen Hospitation</vt:lpstr>
      <vt:lpstr>Feedbackgespräch</vt:lpstr>
      <vt:lpstr>Externe Rückmeldung: Videoanalyse</vt:lpstr>
      <vt:lpstr>Selbsteinschätzung</vt:lpstr>
      <vt:lpstr>Kollegiales Feedback</vt:lpstr>
      <vt:lpstr>Externe Evaluation</vt:lpstr>
      <vt:lpstr>Ergebnisse</vt:lpstr>
      <vt:lpstr>Ergebnisse</vt:lpstr>
      <vt:lpstr>Ergebnisse</vt:lpstr>
      <vt:lpstr>Ergebnisse</vt:lpstr>
      <vt:lpstr>Ergebnisse</vt:lpstr>
      <vt:lpstr>Ergebnisse</vt:lpstr>
      <vt:lpstr>Ergebnisse</vt:lpstr>
      <vt:lpstr>Ausblick</vt:lpstr>
      <vt:lpstr>Literatur</vt:lpstr>
    </vt:vector>
  </TitlesOfParts>
  <Company>Vetmeduni Vienna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Titel</dc:title>
  <dc:creator>Lejeune Frauke</dc:creator>
  <cp:lastModifiedBy>Hummel, Sandra</cp:lastModifiedBy>
  <cp:revision>83</cp:revision>
  <cp:lastPrinted>2018-10-17T15:49:16Z</cp:lastPrinted>
  <dcterms:created xsi:type="dcterms:W3CDTF">2014-04-23T13:31:51Z</dcterms:created>
  <dcterms:modified xsi:type="dcterms:W3CDTF">2018-10-18T07:23:51Z</dcterms:modified>
</cp:coreProperties>
</file>